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
  </p:notesMasterIdLst>
  <p:sldIdLst>
    <p:sldId id="257" r:id="rId2"/>
    <p:sldId id="258" r:id="rId3"/>
    <p:sldId id="259" r:id="rId4"/>
    <p:sldId id="260" r:id="rId5"/>
    <p:sldId id="261" r:id="rId6"/>
    <p:sldId id="262" r:id="rId7"/>
    <p:sldId id="263" r:id="rId8"/>
    <p:sldId id="264" r:id="rId9"/>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showGuides="1">
      <p:cViewPr>
        <p:scale>
          <a:sx n="80" d="100"/>
          <a:sy n="80" d="100"/>
        </p:scale>
        <p:origin x="1476" y="-1464"/>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2A55905-3F8E-4C81-B6FC-3716E6470493}" type="datetimeFigureOut">
              <a:rPr lang="en-GB" smtClean="0"/>
              <a:t>30/04/2020</a:t>
            </a:fld>
            <a:endParaRPr lang="en-GB"/>
          </a:p>
        </p:txBody>
      </p:sp>
      <p:sp>
        <p:nvSpPr>
          <p:cNvPr id="4" name="Slide Image Placeholder 3"/>
          <p:cNvSpPr>
            <a:spLocks noGrp="1" noRot="1" noChangeAspect="1"/>
          </p:cNvSpPr>
          <p:nvPr>
            <p:ph type="sldImg" idx="2"/>
          </p:nvPr>
        </p:nvSpPr>
        <p:spPr>
          <a:xfrm>
            <a:off x="2360613" y="1143000"/>
            <a:ext cx="2136775"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4C090EC-5C55-491A-A2CC-3CB0700DEA40}" type="slidenum">
              <a:rPr lang="en-GB" smtClean="0"/>
              <a:t>‹#›</a:t>
            </a:fld>
            <a:endParaRPr lang="en-GB"/>
          </a:p>
        </p:txBody>
      </p:sp>
    </p:spTree>
    <p:extLst>
      <p:ext uri="{BB962C8B-B14F-4D97-AF65-F5344CB8AC3E}">
        <p14:creationId xmlns:p14="http://schemas.microsoft.com/office/powerpoint/2010/main" val="29613719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www.habitatforhumanity.org.uk/what-we-do/slum-rehabilitation/what-is-a-slum/"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www.habitatforhumanity.org.uk/blog/2017/12/the-worlds-largest-slums-dharavi-kibera-khayelitsha-neza/"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hlinkClick r:id="rId3"/>
              </a:rPr>
              <a:t>https://www.habitatforhumanity.org.uk/what-we-do/slum-rehabilitation/what-is-a-slum/</a:t>
            </a:r>
            <a:endParaRPr lang="en-GB" dirty="0"/>
          </a:p>
        </p:txBody>
      </p:sp>
      <p:sp>
        <p:nvSpPr>
          <p:cNvPr id="4" name="Slide Number Placeholder 3"/>
          <p:cNvSpPr>
            <a:spLocks noGrp="1"/>
          </p:cNvSpPr>
          <p:nvPr>
            <p:ph type="sldNum" sz="quarter" idx="10"/>
          </p:nvPr>
        </p:nvSpPr>
        <p:spPr/>
        <p:txBody>
          <a:bodyPr/>
          <a:lstStyle/>
          <a:p>
            <a:fld id="{58A52544-48F8-4F77-B3BD-B0F268FAA94E}" type="slidenum">
              <a:rPr lang="en-GB" smtClean="0"/>
              <a:t>1</a:t>
            </a:fld>
            <a:endParaRPr lang="en-GB"/>
          </a:p>
        </p:txBody>
      </p:sp>
    </p:spTree>
    <p:extLst>
      <p:ext uri="{BB962C8B-B14F-4D97-AF65-F5344CB8AC3E}">
        <p14:creationId xmlns:p14="http://schemas.microsoft.com/office/powerpoint/2010/main" val="9848803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hlinkClick r:id="rId3"/>
              </a:rPr>
              <a:t>https://www.habitatforhumanity.org.uk/blog/2017/12/the-worlds-largest-slums-dharavi-kibera-khayelitsha-neza/</a:t>
            </a:r>
            <a:endParaRPr lang="en-GB" dirty="0"/>
          </a:p>
        </p:txBody>
      </p:sp>
      <p:sp>
        <p:nvSpPr>
          <p:cNvPr id="4" name="Slide Number Placeholder 3"/>
          <p:cNvSpPr>
            <a:spLocks noGrp="1"/>
          </p:cNvSpPr>
          <p:nvPr>
            <p:ph type="sldNum" sz="quarter" idx="10"/>
          </p:nvPr>
        </p:nvSpPr>
        <p:spPr/>
        <p:txBody>
          <a:bodyPr/>
          <a:lstStyle/>
          <a:p>
            <a:fld id="{58A52544-48F8-4F77-B3BD-B0F268FAA94E}" type="slidenum">
              <a:rPr lang="en-GB" smtClean="0"/>
              <a:t>2</a:t>
            </a:fld>
            <a:endParaRPr lang="en-GB"/>
          </a:p>
        </p:txBody>
      </p:sp>
    </p:spTree>
    <p:extLst>
      <p:ext uri="{BB962C8B-B14F-4D97-AF65-F5344CB8AC3E}">
        <p14:creationId xmlns:p14="http://schemas.microsoft.com/office/powerpoint/2010/main" val="28244074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en-US" smtClean="0"/>
              <a:t>Click to edit Master title style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2E3E6C2-1A5E-4346-84C6-B9A3DC398F23}" type="datetimeFigureOut">
              <a:rPr lang="en-GB" smtClean="0"/>
              <a:t>30/04/2020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CC74C6E-DAC4-4A66-B873-85BC21486944}" type="slidenum">
              <a:rPr lang="en-GB" smtClean="0"/>
              <a:t>‹#›</a:t>
            </a:fld>
            <a:endParaRPr lang="en-GB"/>
          </a:p>
        </p:txBody>
      </p:sp>
    </p:spTree>
    <p:extLst>
      <p:ext uri="{BB962C8B-B14F-4D97-AF65-F5344CB8AC3E}">
        <p14:creationId xmlns:p14="http://schemas.microsoft.com/office/powerpoint/2010/main" val="40846718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2E3E6C2-1A5E-4346-84C6-B9A3DC398F23}" type="datetimeFigureOut">
              <a:rPr lang="en-GB" smtClean="0"/>
              <a:t>30/04/2020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CC74C6E-DAC4-4A66-B873-85BC21486944}" type="slidenum">
              <a:rPr lang="en-GB" smtClean="0"/>
              <a:t>‹#›</a:t>
            </a:fld>
            <a:endParaRPr lang="en-GB"/>
          </a:p>
        </p:txBody>
      </p:sp>
    </p:spTree>
    <p:extLst>
      <p:ext uri="{BB962C8B-B14F-4D97-AF65-F5344CB8AC3E}">
        <p14:creationId xmlns:p14="http://schemas.microsoft.com/office/powerpoint/2010/main" val="4359498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2E3E6C2-1A5E-4346-84C6-B9A3DC398F23}" type="datetimeFigureOut">
              <a:rPr lang="en-GB" smtClean="0"/>
              <a:t>30/04/2020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CC74C6E-DAC4-4A66-B873-85BC21486944}" type="slidenum">
              <a:rPr lang="en-GB" smtClean="0"/>
              <a:t>‹#›</a:t>
            </a:fld>
            <a:endParaRPr lang="en-GB"/>
          </a:p>
        </p:txBody>
      </p:sp>
    </p:spTree>
    <p:extLst>
      <p:ext uri="{BB962C8B-B14F-4D97-AF65-F5344CB8AC3E}">
        <p14:creationId xmlns:p14="http://schemas.microsoft.com/office/powerpoint/2010/main" val="37733253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2E3E6C2-1A5E-4346-84C6-B9A3DC398F23}" type="datetimeFigureOut">
              <a:rPr lang="en-GB" smtClean="0"/>
              <a:t>30/04/2020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CC74C6E-DAC4-4A66-B873-85BC21486944}" type="slidenum">
              <a:rPr lang="en-GB" smtClean="0"/>
              <a:t>‹#›</a:t>
            </a:fld>
            <a:endParaRPr lang="en-GB"/>
          </a:p>
        </p:txBody>
      </p:sp>
    </p:spTree>
    <p:extLst>
      <p:ext uri="{BB962C8B-B14F-4D97-AF65-F5344CB8AC3E}">
        <p14:creationId xmlns:p14="http://schemas.microsoft.com/office/powerpoint/2010/main" val="41759462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en-US" smtClean="0"/>
              <a:t>Click to edit Master title style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2E3E6C2-1A5E-4346-84C6-B9A3DC398F23}" type="datetimeFigureOut">
              <a:rPr lang="en-GB" smtClean="0"/>
              <a:t>30/04/2020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CC74C6E-DAC4-4A66-B873-85BC21486944}" type="slidenum">
              <a:rPr lang="en-GB" smtClean="0"/>
              <a:t>‹#›</a:t>
            </a:fld>
            <a:endParaRPr lang="en-GB"/>
          </a:p>
        </p:txBody>
      </p:sp>
    </p:spTree>
    <p:extLst>
      <p:ext uri="{BB962C8B-B14F-4D97-AF65-F5344CB8AC3E}">
        <p14:creationId xmlns:p14="http://schemas.microsoft.com/office/powerpoint/2010/main" val="10521932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2E3E6C2-1A5E-4346-84C6-B9A3DC398F23}" type="datetimeFigureOut">
              <a:rPr lang="en-GB" smtClean="0"/>
              <a:t>30/04/2020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CC74C6E-DAC4-4A66-B873-85BC21486944}" type="slidenum">
              <a:rPr lang="en-GB" smtClean="0"/>
              <a:t>‹#›</a:t>
            </a:fld>
            <a:endParaRPr lang="en-GB"/>
          </a:p>
        </p:txBody>
      </p:sp>
    </p:spTree>
    <p:extLst>
      <p:ext uri="{BB962C8B-B14F-4D97-AF65-F5344CB8AC3E}">
        <p14:creationId xmlns:p14="http://schemas.microsoft.com/office/powerpoint/2010/main" val="13744360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4" name="Content Placeholder 3"/>
          <p:cNvSpPr>
            <a:spLocks noGrp="1"/>
          </p:cNvSpPr>
          <p:nvPr>
            <p:ph sz="half" idx="2"/>
          </p:nvPr>
        </p:nvSpPr>
        <p:spPr>
          <a:xfrm>
            <a:off x="472381" y="3618442"/>
            <a:ext cx="2901255" cy="5322183"/>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6" name="Content Placeholder 5"/>
          <p:cNvSpPr>
            <a:spLocks noGrp="1"/>
          </p:cNvSpPr>
          <p:nvPr>
            <p:ph sz="quarter" idx="4"/>
          </p:nvPr>
        </p:nvSpPr>
        <p:spPr>
          <a:xfrm>
            <a:off x="3471863" y="3618442"/>
            <a:ext cx="2915543" cy="5322183"/>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2E3E6C2-1A5E-4346-84C6-B9A3DC398F23}" type="datetimeFigureOut">
              <a:rPr lang="en-GB" smtClean="0"/>
              <a:t>30/04/2020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CC74C6E-DAC4-4A66-B873-85BC21486944}" type="slidenum">
              <a:rPr lang="en-GB" smtClean="0"/>
              <a:t>‹#›</a:t>
            </a:fld>
            <a:endParaRPr lang="en-GB"/>
          </a:p>
        </p:txBody>
      </p:sp>
    </p:spTree>
    <p:extLst>
      <p:ext uri="{BB962C8B-B14F-4D97-AF65-F5344CB8AC3E}">
        <p14:creationId xmlns:p14="http://schemas.microsoft.com/office/powerpoint/2010/main" val="8022808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2E3E6C2-1A5E-4346-84C6-B9A3DC398F23}" type="datetimeFigureOut">
              <a:rPr lang="en-GB" smtClean="0"/>
              <a:t>30/04/2020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CC74C6E-DAC4-4A66-B873-85BC21486944}" type="slidenum">
              <a:rPr lang="en-GB" smtClean="0"/>
              <a:t>‹#›</a:t>
            </a:fld>
            <a:endParaRPr lang="en-GB"/>
          </a:p>
        </p:txBody>
      </p:sp>
    </p:spTree>
    <p:extLst>
      <p:ext uri="{BB962C8B-B14F-4D97-AF65-F5344CB8AC3E}">
        <p14:creationId xmlns:p14="http://schemas.microsoft.com/office/powerpoint/2010/main" val="16015224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E3E6C2-1A5E-4346-84C6-B9A3DC398F23}" type="datetimeFigureOut">
              <a:rPr lang="en-GB" smtClean="0"/>
              <a:t>30/04/2020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6CC74C6E-DAC4-4A66-B873-85BC21486944}" type="slidenum">
              <a:rPr lang="en-GB" smtClean="0"/>
              <a:t>‹#›</a:t>
            </a:fld>
            <a:endParaRPr lang="en-GB"/>
          </a:p>
        </p:txBody>
      </p:sp>
    </p:spTree>
    <p:extLst>
      <p:ext uri="{BB962C8B-B14F-4D97-AF65-F5344CB8AC3E}">
        <p14:creationId xmlns:p14="http://schemas.microsoft.com/office/powerpoint/2010/main" val="3346725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smtClean="0"/>
              <a:t>Click to edit Master title style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fld id="{42E3E6C2-1A5E-4346-84C6-B9A3DC398F23}" type="datetimeFigureOut">
              <a:rPr lang="en-GB" smtClean="0"/>
              <a:t>30/04/2020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CC74C6E-DAC4-4A66-B873-85BC21486944}" type="slidenum">
              <a:rPr lang="en-GB" smtClean="0"/>
              <a:t>‹#›</a:t>
            </a:fld>
            <a:endParaRPr lang="en-GB"/>
          </a:p>
        </p:txBody>
      </p:sp>
    </p:spTree>
    <p:extLst>
      <p:ext uri="{BB962C8B-B14F-4D97-AF65-F5344CB8AC3E}">
        <p14:creationId xmlns:p14="http://schemas.microsoft.com/office/powerpoint/2010/main" val="19320780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fld id="{42E3E6C2-1A5E-4346-84C6-B9A3DC398F23}" type="datetimeFigureOut">
              <a:rPr lang="en-GB" smtClean="0"/>
              <a:t>30/04/2020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CC74C6E-DAC4-4A66-B873-85BC21486944}" type="slidenum">
              <a:rPr lang="en-GB" smtClean="0"/>
              <a:t>‹#›</a:t>
            </a:fld>
            <a:endParaRPr lang="en-GB"/>
          </a:p>
        </p:txBody>
      </p:sp>
    </p:spTree>
    <p:extLst>
      <p:ext uri="{BB962C8B-B14F-4D97-AF65-F5344CB8AC3E}">
        <p14:creationId xmlns:p14="http://schemas.microsoft.com/office/powerpoint/2010/main" val="21448705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42E3E6C2-1A5E-4346-84C6-B9A3DC398F23}" type="datetimeFigureOut">
              <a:rPr lang="en-GB" smtClean="0"/>
              <a:t>30/04/2020</a:t>
            </a:fld>
            <a:endParaRPr lang="en-GB"/>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CC74C6E-DAC4-4A66-B873-85BC21486944}" type="slidenum">
              <a:rPr lang="en-GB" smtClean="0"/>
              <a:t>‹#›</a:t>
            </a:fld>
            <a:endParaRPr lang="en-GB"/>
          </a:p>
        </p:txBody>
      </p:sp>
    </p:spTree>
    <p:extLst>
      <p:ext uri="{BB962C8B-B14F-4D97-AF65-F5344CB8AC3E}">
        <p14:creationId xmlns:p14="http://schemas.microsoft.com/office/powerpoint/2010/main" val="173093675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 Id="rId5" Type="http://schemas.openxmlformats.org/officeDocument/2006/relationships/image" Target="../media/image17.jpeg"/><Relationship Id="rId4" Type="http://schemas.openxmlformats.org/officeDocument/2006/relationships/image" Target="../media/image16.jpeg"/></Relationships>
</file>

<file path=ppt/slides/_rels/slide6.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9.png"/><Relationship Id="rId7" Type="http://schemas.openxmlformats.org/officeDocument/2006/relationships/image" Target="../media/image22.png"/><Relationship Id="rId2"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24.jpeg"/><Relationship Id="rId7" Type="http://schemas.openxmlformats.org/officeDocument/2006/relationships/image" Target="../media/image28.jpeg"/><Relationship Id="rId2" Type="http://schemas.openxmlformats.org/officeDocument/2006/relationships/hyperlink" Target="https://www.theguardian.com/global-development/series/kibera-living-in-the-slum" TargetMode="External"/><Relationship Id="rId1" Type="http://schemas.openxmlformats.org/officeDocument/2006/relationships/slideLayout" Target="../slideLayouts/slideLayout2.xm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25.jpeg"/></Relationships>
</file>

<file path=ppt/slides/_rels/slide8.xml.rels><?xml version="1.0" encoding="UTF-8" standalone="yes"?>
<Relationships xmlns="http://schemas.openxmlformats.org/package/2006/relationships"><Relationship Id="rId8" Type="http://schemas.openxmlformats.org/officeDocument/2006/relationships/hyperlink" Target="https://www.mypsup.org/" TargetMode="External"/><Relationship Id="rId3" Type="http://schemas.openxmlformats.org/officeDocument/2006/relationships/hyperlink" Target="https://www.eoi.es/blogs/imsd/replacing-shanty-towns-by-green-buildings-a-realistic-solution/" TargetMode="External"/><Relationship Id="rId7" Type="http://schemas.openxmlformats.org/officeDocument/2006/relationships/hyperlink" Target="https://www.theguardian.com/global-development/2013/apr/17/urbanisation-force-good-jobs-services" TargetMode="External"/><Relationship Id="rId2" Type="http://schemas.openxmlformats.org/officeDocument/2006/relationships/hyperlink" Target="https://www.bbc.co.uk/bitesize/guides/zs6m82p/revision/2" TargetMode="External"/><Relationship Id="rId1" Type="http://schemas.openxmlformats.org/officeDocument/2006/relationships/slideLayout" Target="../slideLayouts/slideLayout2.xml"/><Relationship Id="rId6" Type="http://schemas.openxmlformats.org/officeDocument/2006/relationships/hyperlink" Target="http://maptd.com/urban-africa-slum-populations/" TargetMode="External"/><Relationship Id="rId11" Type="http://schemas.openxmlformats.org/officeDocument/2006/relationships/image" Target="../media/image29.png"/><Relationship Id="rId5" Type="http://schemas.openxmlformats.org/officeDocument/2006/relationships/hyperlink" Target="https://www.kibera.org.uk/Reports/Nairobi%20Slum%20Survey%202012.pdf" TargetMode="External"/><Relationship Id="rId10" Type="http://schemas.openxmlformats.org/officeDocument/2006/relationships/hyperlink" Target="https://www.theguardian.com/global-development/series/kibera-living-in-the-slum" TargetMode="External"/><Relationship Id="rId4" Type="http://schemas.openxmlformats.org/officeDocument/2006/relationships/hyperlink" Target="https://newclimateeconomy.report/2018/cities/" TargetMode="External"/><Relationship Id="rId9" Type="http://schemas.openxmlformats.org/officeDocument/2006/relationships/hyperlink" Target="https://www.independent.co.uk/news/world/africa/lagos-inside-the-ultimate-mega-city-1945246.htm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05295" y="229334"/>
            <a:ext cx="2108201" cy="578132"/>
          </a:xfrm>
          <a:ln w="38100" cmpd="dbl">
            <a:solidFill>
              <a:schemeClr val="tx1"/>
            </a:solidFill>
          </a:ln>
        </p:spPr>
        <p:txBody>
          <a:bodyPr/>
          <a:lstStyle/>
          <a:p>
            <a:r>
              <a:rPr lang="en-GB" b="1" dirty="0" smtClean="0"/>
              <a:t>SECTION B:</a:t>
            </a:r>
            <a:endParaRPr lang="en-GB" b="1" dirty="0"/>
          </a:p>
        </p:txBody>
      </p:sp>
      <p:sp>
        <p:nvSpPr>
          <p:cNvPr id="4" name="Slide Number Placeholder 3"/>
          <p:cNvSpPr>
            <a:spLocks noGrp="1"/>
          </p:cNvSpPr>
          <p:nvPr>
            <p:ph type="sldNum" sz="quarter" idx="12"/>
          </p:nvPr>
        </p:nvSpPr>
        <p:spPr/>
        <p:txBody>
          <a:bodyPr/>
          <a:lstStyle/>
          <a:p>
            <a:fld id="{599DA6CD-1593-4692-8172-0213A7706280}" type="slidenum">
              <a:rPr lang="en-GB" sz="1200" smtClean="0"/>
              <a:t>1</a:t>
            </a:fld>
            <a:endParaRPr lang="en-GB" sz="1200"/>
          </a:p>
        </p:txBody>
      </p:sp>
      <p:pic>
        <p:nvPicPr>
          <p:cNvPr id="4098" name="Picture 2" descr="Replacing Shanty Towns by Green Buildings, A realistic soluti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11139" y="7462251"/>
            <a:ext cx="4076406" cy="230796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https://static.thenounproject.com/png/2855564-200.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8925" y="102553"/>
            <a:ext cx="880937" cy="880937"/>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3313496" y="232098"/>
            <a:ext cx="3786186" cy="584775"/>
          </a:xfrm>
          <a:prstGeom prst="rect">
            <a:avLst/>
          </a:prstGeom>
          <a:noFill/>
        </p:spPr>
        <p:txBody>
          <a:bodyPr wrap="square" rtlCol="0">
            <a:spAutoFit/>
          </a:bodyPr>
          <a:lstStyle/>
          <a:p>
            <a:r>
              <a:rPr lang="en-GB" sz="3200" b="1" dirty="0" smtClean="0">
                <a:latin typeface="AniTypewriter" panose="02000603000000000000" pitchFamily="2" charset="0"/>
                <a:ea typeface="AniTypewriter" panose="02000603000000000000" pitchFamily="2" charset="0"/>
              </a:rPr>
              <a:t>Shanty towns</a:t>
            </a:r>
            <a:endParaRPr lang="en-GB" sz="3200" b="1" dirty="0">
              <a:latin typeface="AniTypewriter" panose="02000603000000000000" pitchFamily="2" charset="0"/>
              <a:ea typeface="AniTypewriter" panose="02000603000000000000" pitchFamily="2" charset="0"/>
            </a:endParaRPr>
          </a:p>
        </p:txBody>
      </p:sp>
      <p:pic>
        <p:nvPicPr>
          <p:cNvPr id="4100" name="Picture 4" descr="Township in South Africa"/>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8925" y="1577693"/>
            <a:ext cx="4270273" cy="3416218"/>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166212" y="5220547"/>
            <a:ext cx="3048000" cy="276999"/>
          </a:xfrm>
          <a:prstGeom prst="rect">
            <a:avLst/>
          </a:prstGeom>
          <a:noFill/>
        </p:spPr>
        <p:txBody>
          <a:bodyPr wrap="square" rtlCol="0">
            <a:spAutoFit/>
          </a:bodyPr>
          <a:lstStyle/>
          <a:p>
            <a:r>
              <a:rPr lang="en-GB" sz="1200" dirty="0" smtClean="0"/>
              <a:t>Photo: BBC </a:t>
            </a:r>
            <a:r>
              <a:rPr lang="en-GB" sz="1200" dirty="0" err="1" smtClean="0"/>
              <a:t>bitesize</a:t>
            </a:r>
            <a:endParaRPr lang="en-GB" sz="1200" dirty="0"/>
          </a:p>
        </p:txBody>
      </p:sp>
      <p:sp>
        <p:nvSpPr>
          <p:cNvPr id="8" name="Rectangle 7"/>
          <p:cNvSpPr/>
          <p:nvPr/>
        </p:nvSpPr>
        <p:spPr>
          <a:xfrm>
            <a:off x="248925" y="5681025"/>
            <a:ext cx="6365635" cy="1384995"/>
          </a:xfrm>
          <a:prstGeom prst="rect">
            <a:avLst/>
          </a:prstGeom>
          <a:ln w="38100">
            <a:solidFill>
              <a:schemeClr val="tx1"/>
            </a:solidFill>
          </a:ln>
        </p:spPr>
        <p:txBody>
          <a:bodyPr wrap="square">
            <a:spAutoFit/>
          </a:bodyPr>
          <a:lstStyle/>
          <a:p>
            <a:pPr algn="just"/>
            <a:r>
              <a:rPr lang="en-GB" sz="1200" dirty="0">
                <a:solidFill>
                  <a:srgbClr val="231F20"/>
                </a:solidFill>
                <a:latin typeface="ReithSans"/>
              </a:rPr>
              <a:t>Some of the worst conditions are found in the shanty towns on the edge of the city, near the CBD or along main transport routes. They tend to be unplanned and are often illegal. Houses are self-built using basic materials and shanty towns have few services.</a:t>
            </a:r>
          </a:p>
          <a:p>
            <a:pPr algn="just"/>
            <a:endParaRPr lang="en-GB" sz="1200" dirty="0" smtClean="0">
              <a:solidFill>
                <a:srgbClr val="231F20"/>
              </a:solidFill>
              <a:latin typeface="ReithSans"/>
            </a:endParaRPr>
          </a:p>
          <a:p>
            <a:pPr algn="just"/>
            <a:r>
              <a:rPr lang="en-GB" sz="1200" dirty="0" smtClean="0">
                <a:solidFill>
                  <a:srgbClr val="231F20"/>
                </a:solidFill>
                <a:latin typeface="ReithSans"/>
              </a:rPr>
              <a:t>Shanty </a:t>
            </a:r>
            <a:r>
              <a:rPr lang="en-GB" sz="1200" dirty="0">
                <a:solidFill>
                  <a:srgbClr val="231F20"/>
                </a:solidFill>
                <a:latin typeface="ReithSans"/>
              </a:rPr>
              <a:t>town residents face many problems on a daily basis. </a:t>
            </a:r>
            <a:r>
              <a:rPr lang="en-GB" sz="1200" dirty="0" smtClean="0">
                <a:solidFill>
                  <a:srgbClr val="231F20"/>
                </a:solidFill>
                <a:latin typeface="ReithSans"/>
              </a:rPr>
              <a:t>Shanty </a:t>
            </a:r>
            <a:r>
              <a:rPr lang="en-GB" sz="1200" dirty="0">
                <a:solidFill>
                  <a:srgbClr val="231F20"/>
                </a:solidFill>
                <a:latin typeface="ReithSans"/>
              </a:rPr>
              <a:t>towns are also known as </a:t>
            </a:r>
            <a:r>
              <a:rPr lang="en-GB" sz="1200" b="1" dirty="0">
                <a:solidFill>
                  <a:srgbClr val="231F20"/>
                </a:solidFill>
                <a:latin typeface="ReithSans"/>
              </a:rPr>
              <a:t>townships</a:t>
            </a:r>
            <a:r>
              <a:rPr lang="en-GB" sz="1200" dirty="0">
                <a:solidFill>
                  <a:srgbClr val="231F20"/>
                </a:solidFill>
                <a:latin typeface="ReithSans"/>
              </a:rPr>
              <a:t> in South Africa. </a:t>
            </a:r>
            <a:r>
              <a:rPr lang="en-GB" sz="1200" dirty="0" err="1">
                <a:solidFill>
                  <a:srgbClr val="231F20"/>
                </a:solidFill>
                <a:latin typeface="ReithSans"/>
              </a:rPr>
              <a:t>Khayelitsha</a:t>
            </a:r>
            <a:r>
              <a:rPr lang="en-GB" sz="1200" dirty="0">
                <a:solidFill>
                  <a:srgbClr val="231F20"/>
                </a:solidFill>
                <a:latin typeface="ReithSans"/>
              </a:rPr>
              <a:t> has a population of over 1.8 million people and is one of the largest townships in South Africa</a:t>
            </a:r>
            <a:r>
              <a:rPr lang="en-GB" sz="1200" dirty="0" smtClean="0">
                <a:solidFill>
                  <a:srgbClr val="231F20"/>
                </a:solidFill>
                <a:latin typeface="ReithSans"/>
              </a:rPr>
              <a:t>.   (BBC </a:t>
            </a:r>
            <a:r>
              <a:rPr lang="en-GB" sz="1200" dirty="0" err="1" smtClean="0">
                <a:solidFill>
                  <a:srgbClr val="231F20"/>
                </a:solidFill>
                <a:latin typeface="ReithSans"/>
              </a:rPr>
              <a:t>Bitesize</a:t>
            </a:r>
            <a:r>
              <a:rPr lang="en-GB" sz="1200" dirty="0" smtClean="0">
                <a:solidFill>
                  <a:srgbClr val="231F20"/>
                </a:solidFill>
                <a:latin typeface="ReithSans"/>
              </a:rPr>
              <a:t>)</a:t>
            </a:r>
            <a:endParaRPr lang="en-GB" sz="1200" b="0" i="0" dirty="0">
              <a:solidFill>
                <a:srgbClr val="231F20"/>
              </a:solidFill>
              <a:effectLst/>
              <a:latin typeface="ReithSans"/>
            </a:endParaRPr>
          </a:p>
        </p:txBody>
      </p:sp>
      <p:sp>
        <p:nvSpPr>
          <p:cNvPr id="9" name="Rectangle 8"/>
          <p:cNvSpPr/>
          <p:nvPr/>
        </p:nvSpPr>
        <p:spPr>
          <a:xfrm>
            <a:off x="166212" y="5007795"/>
            <a:ext cx="5849940" cy="276999"/>
          </a:xfrm>
          <a:prstGeom prst="rect">
            <a:avLst/>
          </a:prstGeom>
        </p:spPr>
        <p:txBody>
          <a:bodyPr wrap="square">
            <a:spAutoFit/>
          </a:bodyPr>
          <a:lstStyle/>
          <a:p>
            <a:pPr algn="just"/>
            <a:r>
              <a:rPr lang="en-GB" sz="1200" b="1" dirty="0" err="1">
                <a:solidFill>
                  <a:srgbClr val="231F20"/>
                </a:solidFill>
                <a:latin typeface="ReithSans"/>
              </a:rPr>
              <a:t>Khayelitsha</a:t>
            </a:r>
            <a:r>
              <a:rPr lang="en-GB" sz="1200" b="1" dirty="0">
                <a:solidFill>
                  <a:srgbClr val="231F20"/>
                </a:solidFill>
                <a:latin typeface="ReithSans"/>
              </a:rPr>
              <a:t> in South Africa</a:t>
            </a:r>
            <a:r>
              <a:rPr lang="en-GB" sz="1200" dirty="0">
                <a:solidFill>
                  <a:srgbClr val="231F20"/>
                </a:solidFill>
                <a:latin typeface="ReithSans"/>
              </a:rPr>
              <a:t> is a shanty town located near the city of Cape Town. </a:t>
            </a:r>
            <a:endParaRPr lang="en-GB" sz="1200" dirty="0"/>
          </a:p>
        </p:txBody>
      </p:sp>
      <p:sp>
        <p:nvSpPr>
          <p:cNvPr id="10" name="TextBox 9"/>
          <p:cNvSpPr txBox="1"/>
          <p:nvPr/>
        </p:nvSpPr>
        <p:spPr>
          <a:xfrm>
            <a:off x="4843463" y="2374911"/>
            <a:ext cx="1797599" cy="2246769"/>
          </a:xfrm>
          <a:prstGeom prst="rect">
            <a:avLst/>
          </a:prstGeom>
          <a:noFill/>
          <a:ln w="38100">
            <a:solidFill>
              <a:schemeClr val="tx1"/>
            </a:solidFill>
          </a:ln>
        </p:spPr>
        <p:txBody>
          <a:bodyPr wrap="square" rtlCol="0">
            <a:spAutoFit/>
          </a:bodyPr>
          <a:lstStyle/>
          <a:p>
            <a:pPr algn="just"/>
            <a:r>
              <a:rPr lang="en-GB" sz="1400" dirty="0" smtClean="0"/>
              <a:t>A </a:t>
            </a:r>
            <a:r>
              <a:rPr lang="en-GB" sz="1400" b="1" dirty="0" smtClean="0"/>
              <a:t>shanty town, </a:t>
            </a:r>
            <a:r>
              <a:rPr lang="en-GB" sz="1400" dirty="0" smtClean="0"/>
              <a:t> </a:t>
            </a:r>
            <a:r>
              <a:rPr lang="en-GB" sz="1400" b="1" dirty="0" smtClean="0"/>
              <a:t>slum or informal settlement</a:t>
            </a:r>
            <a:r>
              <a:rPr lang="en-GB" sz="1400" dirty="0" smtClean="0"/>
              <a:t> is a </a:t>
            </a:r>
            <a:r>
              <a:rPr lang="en-GB" sz="1400" dirty="0"/>
              <a:t>deprived area </a:t>
            </a:r>
            <a:r>
              <a:rPr lang="en-GB" sz="1400" dirty="0" smtClean="0"/>
              <a:t>often found on </a:t>
            </a:r>
            <a:r>
              <a:rPr lang="en-GB" sz="1400" dirty="0"/>
              <a:t>the outskirts of a </a:t>
            </a:r>
            <a:r>
              <a:rPr lang="en-GB" sz="1400" dirty="0" smtClean="0"/>
              <a:t>town or city </a:t>
            </a:r>
            <a:r>
              <a:rPr lang="en-GB" sz="1400" dirty="0"/>
              <a:t>consisting of large numbers of </a:t>
            </a:r>
            <a:r>
              <a:rPr lang="en-GB" sz="1400" dirty="0" smtClean="0"/>
              <a:t>shanty houses or self built dwellings.</a:t>
            </a:r>
            <a:endParaRPr lang="en-GB" sz="1400" dirty="0"/>
          </a:p>
        </p:txBody>
      </p:sp>
      <p:sp>
        <p:nvSpPr>
          <p:cNvPr id="11" name="TextBox 10"/>
          <p:cNvSpPr txBox="1"/>
          <p:nvPr/>
        </p:nvSpPr>
        <p:spPr>
          <a:xfrm>
            <a:off x="241080" y="1099413"/>
            <a:ext cx="1379296" cy="338554"/>
          </a:xfrm>
          <a:prstGeom prst="rect">
            <a:avLst/>
          </a:prstGeom>
          <a:noFill/>
        </p:spPr>
        <p:txBody>
          <a:bodyPr wrap="square" rtlCol="0">
            <a:spAutoFit/>
          </a:bodyPr>
          <a:lstStyle/>
          <a:p>
            <a:r>
              <a:rPr lang="en-GB" sz="1600" dirty="0" smtClean="0"/>
              <a:t>Figure 9</a:t>
            </a:r>
            <a:endParaRPr lang="en-GB" sz="1600" dirty="0"/>
          </a:p>
        </p:txBody>
      </p:sp>
      <p:sp>
        <p:nvSpPr>
          <p:cNvPr id="12" name="TextBox 11"/>
          <p:cNvSpPr txBox="1"/>
          <p:nvPr/>
        </p:nvSpPr>
        <p:spPr>
          <a:xfrm>
            <a:off x="2411138" y="7150288"/>
            <a:ext cx="3403875" cy="311963"/>
          </a:xfrm>
          <a:prstGeom prst="rect">
            <a:avLst/>
          </a:prstGeom>
          <a:noFill/>
        </p:spPr>
        <p:txBody>
          <a:bodyPr wrap="square" rtlCol="0">
            <a:spAutoFit/>
          </a:bodyPr>
          <a:lstStyle/>
          <a:p>
            <a:r>
              <a:rPr lang="en-GB" sz="1400" dirty="0" smtClean="0"/>
              <a:t>Figure 10 – Favelas of Sao Paulo, Brazil</a:t>
            </a:r>
            <a:endParaRPr lang="en-GB" sz="1400" dirty="0"/>
          </a:p>
        </p:txBody>
      </p:sp>
      <p:pic>
        <p:nvPicPr>
          <p:cNvPr id="4102" name="Picture 6" descr="https://static.thenounproject.com/png/1745675-200.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35164" y="1466347"/>
            <a:ext cx="918054" cy="918054"/>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12"/>
          <p:cNvSpPr/>
          <p:nvPr/>
        </p:nvSpPr>
        <p:spPr>
          <a:xfrm>
            <a:off x="1205294" y="983490"/>
            <a:ext cx="5409265" cy="468973"/>
          </a:xfrm>
          <a:prstGeom prst="rect">
            <a:avLst/>
          </a:prstGeom>
          <a:ln w="38100">
            <a:solidFill>
              <a:schemeClr val="tx1"/>
            </a:solidFill>
          </a:ln>
        </p:spPr>
        <p:txBody>
          <a:bodyPr wrap="square">
            <a:spAutoFit/>
          </a:bodyPr>
          <a:lstStyle/>
          <a:p>
            <a:pPr algn="just"/>
            <a:r>
              <a:rPr lang="en-GB" sz="1200" dirty="0" smtClean="0">
                <a:solidFill>
                  <a:srgbClr val="222222"/>
                </a:solidFill>
                <a:latin typeface="arial" panose="020B0604020202020204" pitchFamily="34" charset="0"/>
              </a:rPr>
              <a:t>Around </a:t>
            </a:r>
            <a:r>
              <a:rPr lang="en-GB" sz="1200" dirty="0">
                <a:solidFill>
                  <a:srgbClr val="222222"/>
                </a:solidFill>
                <a:latin typeface="arial" panose="020B0604020202020204" pitchFamily="34" charset="0"/>
              </a:rPr>
              <a:t>33% of the </a:t>
            </a:r>
            <a:r>
              <a:rPr lang="en-GB" sz="1200" b="1" dirty="0">
                <a:solidFill>
                  <a:srgbClr val="222222"/>
                </a:solidFill>
                <a:latin typeface="arial" panose="020B0604020202020204" pitchFamily="34" charset="0"/>
              </a:rPr>
              <a:t>urban population</a:t>
            </a:r>
            <a:r>
              <a:rPr lang="en-GB" sz="1200" dirty="0">
                <a:solidFill>
                  <a:srgbClr val="222222"/>
                </a:solidFill>
                <a:latin typeface="arial" panose="020B0604020202020204" pitchFamily="34" charset="0"/>
              </a:rPr>
              <a:t> in the developing world in 2012, or about 863 million people, lived in </a:t>
            </a:r>
            <a:r>
              <a:rPr lang="en-GB" sz="1200" b="1" dirty="0" smtClean="0">
                <a:solidFill>
                  <a:srgbClr val="222222"/>
                </a:solidFill>
                <a:latin typeface="arial" panose="020B0604020202020204" pitchFamily="34" charset="0"/>
              </a:rPr>
              <a:t>slums. UN Habitat 2012</a:t>
            </a:r>
            <a:endParaRPr lang="en-GB" sz="1200" dirty="0"/>
          </a:p>
        </p:txBody>
      </p:sp>
      <p:sp>
        <p:nvSpPr>
          <p:cNvPr id="16" name="TextBox 15"/>
          <p:cNvSpPr txBox="1"/>
          <p:nvPr/>
        </p:nvSpPr>
        <p:spPr>
          <a:xfrm>
            <a:off x="191596" y="7850112"/>
            <a:ext cx="2118511" cy="1754326"/>
          </a:xfrm>
          <a:prstGeom prst="rect">
            <a:avLst/>
          </a:prstGeom>
          <a:noFill/>
        </p:spPr>
        <p:txBody>
          <a:bodyPr wrap="square" rtlCol="0">
            <a:spAutoFit/>
          </a:bodyPr>
          <a:lstStyle/>
          <a:p>
            <a:pPr algn="just"/>
            <a:r>
              <a:rPr lang="en-GB" sz="1200" dirty="0" smtClean="0"/>
              <a:t>Many cities cannot keep up with the rate of  urban growth and most areas lack basic facilities including safe housing and sanitation. However, many of these areas still offer better living conditions than the rural areas many of these people left behind.</a:t>
            </a:r>
            <a:endParaRPr lang="en-GB" sz="1200" dirty="0"/>
          </a:p>
        </p:txBody>
      </p:sp>
    </p:spTree>
    <p:extLst>
      <p:ext uri="{BB962C8B-B14F-4D97-AF65-F5344CB8AC3E}">
        <p14:creationId xmlns:p14="http://schemas.microsoft.com/office/powerpoint/2010/main" val="222602532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6993" y="304582"/>
            <a:ext cx="5915025" cy="225630"/>
          </a:xfrm>
        </p:spPr>
        <p:txBody>
          <a:bodyPr>
            <a:noAutofit/>
          </a:bodyPr>
          <a:lstStyle/>
          <a:p>
            <a:r>
              <a:rPr lang="en-GB" sz="1200" b="1" dirty="0" smtClean="0"/>
              <a:t>Figure 11 – </a:t>
            </a:r>
            <a:r>
              <a:rPr lang="en-GB" sz="1200" dirty="0" smtClean="0"/>
              <a:t>Percentage of urban population living in slums by region 1990-2014</a:t>
            </a:r>
            <a:endParaRPr lang="en-GB" sz="1200" dirty="0"/>
          </a:p>
        </p:txBody>
      </p:sp>
      <p:sp>
        <p:nvSpPr>
          <p:cNvPr id="4" name="Slide Number Placeholder 3"/>
          <p:cNvSpPr>
            <a:spLocks noGrp="1"/>
          </p:cNvSpPr>
          <p:nvPr>
            <p:ph type="sldNum" sz="quarter" idx="12"/>
          </p:nvPr>
        </p:nvSpPr>
        <p:spPr/>
        <p:txBody>
          <a:bodyPr/>
          <a:lstStyle/>
          <a:p>
            <a:fld id="{599DA6CD-1593-4692-8172-0213A7706280}" type="slidenum">
              <a:rPr lang="en-GB" smtClean="0"/>
              <a:t>2</a:t>
            </a:fld>
            <a:endParaRPr lang="en-GB"/>
          </a:p>
        </p:txBody>
      </p:sp>
      <p:pic>
        <p:nvPicPr>
          <p:cNvPr id="5122" name="Picture 2" descr="https://newclimateeconomy.report/2018/wp-content/uploads/sites/6/2018/08/18_NCE_GRAPHS_USE_jm-13-0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9034" y="617673"/>
            <a:ext cx="5060956" cy="3743325"/>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471488" y="4559875"/>
            <a:ext cx="6121817" cy="954107"/>
          </a:xfrm>
          <a:prstGeom prst="rect">
            <a:avLst/>
          </a:prstGeom>
          <a:noFill/>
          <a:ln w="38100">
            <a:solidFill>
              <a:schemeClr val="tx1"/>
            </a:solidFill>
          </a:ln>
        </p:spPr>
        <p:txBody>
          <a:bodyPr wrap="square" rtlCol="0">
            <a:spAutoFit/>
          </a:bodyPr>
          <a:lstStyle/>
          <a:p>
            <a:pPr algn="just"/>
            <a:r>
              <a:rPr lang="en-GB" sz="1400" dirty="0" smtClean="0"/>
              <a:t>Although the percentage of slum-dwellers in urban areas has decreased, the actual number of people living in slums continues to increase. In LICs and NEEs 881 million urban residents lived in slums in 2015 compared to 689 million in 1990. </a:t>
            </a:r>
            <a:endParaRPr lang="en-GB" sz="1400" dirty="0"/>
          </a:p>
        </p:txBody>
      </p:sp>
      <p:sp>
        <p:nvSpPr>
          <p:cNvPr id="8" name="Down Arrow 7"/>
          <p:cNvSpPr/>
          <p:nvPr/>
        </p:nvSpPr>
        <p:spPr>
          <a:xfrm>
            <a:off x="3097831" y="6251442"/>
            <a:ext cx="256674" cy="427400"/>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p:cNvSpPr txBox="1"/>
          <p:nvPr/>
        </p:nvSpPr>
        <p:spPr>
          <a:xfrm>
            <a:off x="1796716" y="6700554"/>
            <a:ext cx="4796589" cy="830997"/>
          </a:xfrm>
          <a:prstGeom prst="rect">
            <a:avLst/>
          </a:prstGeom>
          <a:noFill/>
          <a:ln>
            <a:solidFill>
              <a:schemeClr val="tx1"/>
            </a:solidFill>
          </a:ln>
        </p:spPr>
        <p:txBody>
          <a:bodyPr wrap="square" rtlCol="0">
            <a:spAutoFit/>
          </a:bodyPr>
          <a:lstStyle/>
          <a:p>
            <a:pPr algn="just"/>
            <a:r>
              <a:rPr lang="en-GB" sz="1200" dirty="0" smtClean="0"/>
              <a:t>This may lead to people not able to access jobs due to not having the required qualifications (or exam results), skills, clothing or having access to transport to reach available jobs in other parts of the city. They may also have poorer health than wealthier residents</a:t>
            </a:r>
            <a:endParaRPr lang="en-GB" sz="1200" dirty="0"/>
          </a:p>
        </p:txBody>
      </p:sp>
      <p:sp>
        <p:nvSpPr>
          <p:cNvPr id="11" name="Rectangle 10"/>
          <p:cNvSpPr/>
          <p:nvPr/>
        </p:nvSpPr>
        <p:spPr>
          <a:xfrm>
            <a:off x="1796716" y="5816123"/>
            <a:ext cx="4779118" cy="461665"/>
          </a:xfrm>
          <a:prstGeom prst="rect">
            <a:avLst/>
          </a:prstGeom>
          <a:ln>
            <a:solidFill>
              <a:schemeClr val="tx1"/>
            </a:solidFill>
          </a:ln>
        </p:spPr>
        <p:txBody>
          <a:bodyPr wrap="square">
            <a:spAutoFit/>
          </a:bodyPr>
          <a:lstStyle/>
          <a:p>
            <a:pPr algn="just"/>
            <a:r>
              <a:rPr lang="en-GB" sz="1200" dirty="0" smtClean="0"/>
              <a:t>Poorest </a:t>
            </a:r>
            <a:r>
              <a:rPr lang="en-GB" sz="1200" dirty="0"/>
              <a:t>people </a:t>
            </a:r>
            <a:r>
              <a:rPr lang="en-GB" sz="1200" dirty="0" smtClean="0"/>
              <a:t>in slums may </a:t>
            </a:r>
            <a:r>
              <a:rPr lang="en-GB" sz="1200" dirty="0"/>
              <a:t>not have access to basic services including clean water, sanitation, education or healthcare. </a:t>
            </a:r>
          </a:p>
        </p:txBody>
      </p:sp>
      <p:sp>
        <p:nvSpPr>
          <p:cNvPr id="12" name="TextBox 11"/>
          <p:cNvSpPr txBox="1"/>
          <p:nvPr/>
        </p:nvSpPr>
        <p:spPr>
          <a:xfrm>
            <a:off x="312060" y="7376945"/>
            <a:ext cx="813308" cy="523220"/>
          </a:xfrm>
          <a:prstGeom prst="rect">
            <a:avLst/>
          </a:prstGeom>
          <a:noFill/>
          <a:ln>
            <a:solidFill>
              <a:schemeClr val="tx1"/>
            </a:solidFill>
          </a:ln>
        </p:spPr>
        <p:txBody>
          <a:bodyPr wrap="square" rtlCol="0">
            <a:spAutoFit/>
          </a:bodyPr>
          <a:lstStyle/>
          <a:p>
            <a:r>
              <a:rPr lang="en-GB" sz="1400" b="1" dirty="0" smtClean="0"/>
              <a:t>Poverty Trap</a:t>
            </a:r>
            <a:endParaRPr lang="en-GB" sz="1400" b="1" dirty="0"/>
          </a:p>
        </p:txBody>
      </p:sp>
      <p:sp>
        <p:nvSpPr>
          <p:cNvPr id="14" name="Down Arrow 13"/>
          <p:cNvSpPr/>
          <p:nvPr/>
        </p:nvSpPr>
        <p:spPr>
          <a:xfrm>
            <a:off x="4843463" y="7419394"/>
            <a:ext cx="256674" cy="427400"/>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Box 12"/>
          <p:cNvSpPr txBox="1"/>
          <p:nvPr/>
        </p:nvSpPr>
        <p:spPr>
          <a:xfrm>
            <a:off x="1796717" y="7865414"/>
            <a:ext cx="4796588" cy="646331"/>
          </a:xfrm>
          <a:prstGeom prst="rect">
            <a:avLst/>
          </a:prstGeom>
          <a:noFill/>
          <a:ln>
            <a:solidFill>
              <a:schemeClr val="tx1"/>
            </a:solidFill>
          </a:ln>
        </p:spPr>
        <p:txBody>
          <a:bodyPr wrap="square" rtlCol="0">
            <a:spAutoFit/>
          </a:bodyPr>
          <a:lstStyle/>
          <a:p>
            <a:r>
              <a:rPr lang="en-GB" sz="1200" dirty="0" smtClean="0"/>
              <a:t>Which means they remain poor, have less money, so their children may not attend school for as long as wealthier city children, so </a:t>
            </a:r>
            <a:r>
              <a:rPr lang="en-GB" sz="1200" dirty="0"/>
              <a:t>their children go on to get worse jobs as a </a:t>
            </a:r>
            <a:r>
              <a:rPr lang="en-GB" sz="1200" dirty="0" smtClean="0"/>
              <a:t>result</a:t>
            </a:r>
            <a:r>
              <a:rPr lang="en-GB" sz="1200" dirty="0"/>
              <a:t>.</a:t>
            </a:r>
            <a:endParaRPr lang="en-GB" sz="1200" dirty="0"/>
          </a:p>
        </p:txBody>
      </p:sp>
      <p:sp>
        <p:nvSpPr>
          <p:cNvPr id="15" name="Rectangle 14"/>
          <p:cNvSpPr/>
          <p:nvPr/>
        </p:nvSpPr>
        <p:spPr>
          <a:xfrm>
            <a:off x="1796716" y="8892371"/>
            <a:ext cx="4779117" cy="461665"/>
          </a:xfrm>
          <a:prstGeom prst="rect">
            <a:avLst/>
          </a:prstGeom>
          <a:ln>
            <a:solidFill>
              <a:schemeClr val="tx1"/>
            </a:solidFill>
          </a:ln>
        </p:spPr>
        <p:txBody>
          <a:bodyPr wrap="square">
            <a:spAutoFit/>
          </a:bodyPr>
          <a:lstStyle/>
          <a:p>
            <a:r>
              <a:rPr lang="en-GB" sz="1200" dirty="0" smtClean="0"/>
              <a:t>Informal jobs may be cash in hand, so pay varies day to day… there is no job security, so families cannot save or invest money in their future easily.</a:t>
            </a:r>
            <a:endParaRPr lang="en-GB" sz="1200" dirty="0"/>
          </a:p>
        </p:txBody>
      </p:sp>
      <p:sp>
        <p:nvSpPr>
          <p:cNvPr id="16" name="TextBox 15"/>
          <p:cNvSpPr txBox="1"/>
          <p:nvPr/>
        </p:nvSpPr>
        <p:spPr>
          <a:xfrm>
            <a:off x="1954510" y="9423634"/>
            <a:ext cx="4621323" cy="307777"/>
          </a:xfrm>
          <a:prstGeom prst="rect">
            <a:avLst/>
          </a:prstGeom>
          <a:noFill/>
        </p:spPr>
        <p:txBody>
          <a:bodyPr wrap="square" rtlCol="0">
            <a:spAutoFit/>
          </a:bodyPr>
          <a:lstStyle/>
          <a:p>
            <a:r>
              <a:rPr lang="en-GB" sz="1400" dirty="0" smtClean="0"/>
              <a:t>The cycle continues….</a:t>
            </a:r>
            <a:endParaRPr lang="en-GB" sz="1400" dirty="0"/>
          </a:p>
        </p:txBody>
      </p:sp>
      <p:cxnSp>
        <p:nvCxnSpPr>
          <p:cNvPr id="18" name="Elbow Connector 17"/>
          <p:cNvCxnSpPr>
            <a:stCxn id="16" idx="1"/>
          </p:cNvCxnSpPr>
          <p:nvPr/>
        </p:nvCxnSpPr>
        <p:spPr>
          <a:xfrm rot="10800000">
            <a:off x="1267330" y="6207199"/>
            <a:ext cx="687181" cy="3370325"/>
          </a:xfrm>
          <a:prstGeom prst="bentConnector2">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V="1">
            <a:off x="1267325" y="6128084"/>
            <a:ext cx="529391" cy="2167"/>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4" name="Down Arrow 23"/>
          <p:cNvSpPr/>
          <p:nvPr/>
        </p:nvSpPr>
        <p:spPr>
          <a:xfrm>
            <a:off x="5711653" y="8389153"/>
            <a:ext cx="256674" cy="427400"/>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124" name="Picture 4" descr="https://static.thenounproject.com/png/1090712-200.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49601" y="6360600"/>
            <a:ext cx="771494" cy="771494"/>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descr="https://static.thenounproject.com/png/1587054-200.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6303" y="8188579"/>
            <a:ext cx="1000045" cy="1000045"/>
          </a:xfrm>
          <a:prstGeom prst="rect">
            <a:avLst/>
          </a:prstGeom>
          <a:noFill/>
          <a:extLst>
            <a:ext uri="{909E8E84-426E-40DD-AFC4-6F175D3DCCD1}">
              <a14:hiddenFill xmlns:a14="http://schemas.microsoft.com/office/drawing/2010/main">
                <a:solidFill>
                  <a:srgbClr val="FFFFFF"/>
                </a:solidFill>
              </a14:hiddenFill>
            </a:ext>
          </a:extLst>
        </p:spPr>
      </p:pic>
      <p:sp>
        <p:nvSpPr>
          <p:cNvPr id="26" name="TextBox 25"/>
          <p:cNvSpPr txBox="1"/>
          <p:nvPr/>
        </p:nvSpPr>
        <p:spPr>
          <a:xfrm>
            <a:off x="331203" y="5858624"/>
            <a:ext cx="1379784" cy="276999"/>
          </a:xfrm>
          <a:prstGeom prst="rect">
            <a:avLst/>
          </a:prstGeom>
          <a:noFill/>
        </p:spPr>
        <p:txBody>
          <a:bodyPr wrap="square" rtlCol="0">
            <a:spAutoFit/>
          </a:bodyPr>
          <a:lstStyle/>
          <a:p>
            <a:r>
              <a:rPr lang="en-GB" sz="1200" b="1" dirty="0" smtClean="0"/>
              <a:t>Figure12</a:t>
            </a:r>
            <a:endParaRPr lang="en-GB" sz="1200" b="1" dirty="0"/>
          </a:p>
        </p:txBody>
      </p:sp>
    </p:spTree>
    <p:extLst>
      <p:ext uri="{BB962C8B-B14F-4D97-AF65-F5344CB8AC3E}">
        <p14:creationId xmlns:p14="http://schemas.microsoft.com/office/powerpoint/2010/main" val="29271613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99DA6CD-1593-4692-8172-0213A7706280}" type="slidenum">
              <a:rPr lang="en-GB" smtClean="0"/>
              <a:t>3</a:t>
            </a:fld>
            <a:endParaRPr lang="en-GB"/>
          </a:p>
        </p:txBody>
      </p:sp>
      <p:sp>
        <p:nvSpPr>
          <p:cNvPr id="5" name="TextBox 4"/>
          <p:cNvSpPr txBox="1"/>
          <p:nvPr/>
        </p:nvSpPr>
        <p:spPr>
          <a:xfrm>
            <a:off x="155575" y="656447"/>
            <a:ext cx="6513534" cy="2308324"/>
          </a:xfrm>
          <a:prstGeom prst="rect">
            <a:avLst/>
          </a:prstGeom>
          <a:noFill/>
          <a:ln>
            <a:solidFill>
              <a:schemeClr val="tx1"/>
            </a:solidFill>
          </a:ln>
        </p:spPr>
        <p:txBody>
          <a:bodyPr wrap="square" rtlCol="0">
            <a:spAutoFit/>
          </a:bodyPr>
          <a:lstStyle/>
          <a:p>
            <a:pPr algn="just"/>
            <a:r>
              <a:rPr lang="en-GB" sz="1200" dirty="0" smtClean="0"/>
              <a:t>Urban inequality exists in all cities of the world, however it is the cities of Africa that show the greatest gap between rich and poor.</a:t>
            </a:r>
          </a:p>
          <a:p>
            <a:pPr algn="just"/>
            <a:endParaRPr lang="en-GB" sz="500" dirty="0"/>
          </a:p>
          <a:p>
            <a:pPr algn="just"/>
            <a:r>
              <a:rPr lang="en-GB" sz="1200" dirty="0" smtClean="0"/>
              <a:t>Problems arise from this including:</a:t>
            </a:r>
          </a:p>
          <a:p>
            <a:pPr algn="just"/>
            <a:endParaRPr lang="en-GB" sz="700" dirty="0"/>
          </a:p>
          <a:p>
            <a:pPr marL="171450" indent="-171450" algn="just">
              <a:buFont typeface="Arial" panose="020B0604020202020204" pitchFamily="34" charset="0"/>
              <a:buChar char="•"/>
            </a:pPr>
            <a:r>
              <a:rPr lang="en-GB" sz="1200" dirty="0" smtClean="0"/>
              <a:t>As numbers of middle classes and rich people rise in LIC cities prices start to rise, especially for houses in ‘good’ areas. This forces out poorer residents who can not afford to live here. In time these areas may put up gates or fences to divide them from the rest of the city.</a:t>
            </a:r>
          </a:p>
          <a:p>
            <a:pPr marL="171450" indent="-171450" algn="just">
              <a:buFont typeface="Arial" panose="020B0604020202020204" pitchFamily="34" charset="0"/>
              <a:buChar char="•"/>
            </a:pPr>
            <a:r>
              <a:rPr lang="en-GB" sz="1200" dirty="0" smtClean="0"/>
              <a:t>The poorest people often do not own their own homes, or have built houses on land that in unstable or may be hazardous. They may be thrown off the land at short notice and have no where to go.</a:t>
            </a:r>
          </a:p>
          <a:p>
            <a:pPr marL="171450" indent="-171450" algn="just">
              <a:buFont typeface="Arial" panose="020B0604020202020204" pitchFamily="34" charset="0"/>
              <a:buChar char="•"/>
            </a:pPr>
            <a:r>
              <a:rPr lang="en-GB" sz="1200" dirty="0" smtClean="0"/>
              <a:t>Many wealthier residents believe that poor people are lazy or are criminals, which may reinforce their unfair treatment.</a:t>
            </a:r>
          </a:p>
        </p:txBody>
      </p:sp>
      <p:sp>
        <p:nvSpPr>
          <p:cNvPr id="6" name="Rectangle 5"/>
          <p:cNvSpPr/>
          <p:nvPr/>
        </p:nvSpPr>
        <p:spPr>
          <a:xfrm>
            <a:off x="155575" y="165274"/>
            <a:ext cx="2441694" cy="400110"/>
          </a:xfrm>
          <a:prstGeom prst="rect">
            <a:avLst/>
          </a:prstGeom>
        </p:spPr>
        <p:txBody>
          <a:bodyPr wrap="none">
            <a:spAutoFit/>
          </a:bodyPr>
          <a:lstStyle/>
          <a:p>
            <a:r>
              <a:rPr lang="en-GB" sz="2000" b="1" dirty="0">
                <a:latin typeface="Consolas" panose="020B0609020204030204" pitchFamily="49" charset="0"/>
              </a:rPr>
              <a:t>Urban inequality</a:t>
            </a:r>
          </a:p>
        </p:txBody>
      </p:sp>
      <p:pic>
        <p:nvPicPr>
          <p:cNvPr id="1026" name="Picture 2" descr="Urban Africa, slum populationsmaptd"/>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5678"/>
          <a:stretch/>
        </p:blipFill>
        <p:spPr bwMode="auto">
          <a:xfrm>
            <a:off x="1692631" y="3485711"/>
            <a:ext cx="4976479" cy="4693921"/>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1692630" y="8357349"/>
            <a:ext cx="4976479" cy="1015663"/>
          </a:xfrm>
          <a:prstGeom prst="rect">
            <a:avLst/>
          </a:prstGeom>
          <a:noFill/>
          <a:ln w="38100">
            <a:solidFill>
              <a:schemeClr val="tx1"/>
            </a:solidFill>
          </a:ln>
        </p:spPr>
        <p:txBody>
          <a:bodyPr wrap="square" rtlCol="0">
            <a:spAutoFit/>
          </a:bodyPr>
          <a:lstStyle/>
          <a:p>
            <a:pPr algn="just"/>
            <a:r>
              <a:rPr lang="en-GB" sz="1200" dirty="0" smtClean="0"/>
              <a:t>This collection of pie charts represents the total urban (city) population for each country of Africa (that provided data). </a:t>
            </a:r>
          </a:p>
          <a:p>
            <a:pPr algn="just"/>
            <a:endParaRPr lang="en-GB" sz="1200" dirty="0"/>
          </a:p>
          <a:p>
            <a:pPr algn="just"/>
            <a:r>
              <a:rPr lang="en-GB" sz="1200" dirty="0" smtClean="0"/>
              <a:t>The red section of each one shows how much of the total population live in a slum. This data was true for 2009. </a:t>
            </a:r>
          </a:p>
        </p:txBody>
      </p:sp>
      <p:sp>
        <p:nvSpPr>
          <p:cNvPr id="8" name="AutoShape 4" descr="Africa Map | Maps of Afric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030" name="Picture 6" descr="Africa Map | Infopleas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57331" y="3232157"/>
            <a:ext cx="1845888" cy="1386226"/>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p:nvSpPr>
        <p:spPr>
          <a:xfrm>
            <a:off x="104323" y="3485711"/>
            <a:ext cx="1483985" cy="5632311"/>
          </a:xfrm>
          <a:prstGeom prst="rect">
            <a:avLst/>
          </a:prstGeom>
          <a:ln>
            <a:solidFill>
              <a:schemeClr val="tx1"/>
            </a:solidFill>
          </a:ln>
        </p:spPr>
        <p:txBody>
          <a:bodyPr wrap="square">
            <a:spAutoFit/>
          </a:bodyPr>
          <a:lstStyle/>
          <a:p>
            <a:pPr algn="just"/>
            <a:r>
              <a:rPr lang="en-GB" sz="1200" dirty="0"/>
              <a:t>Cities are the future of our world. Today, more than half of the world’s population lives in urban centres—and this proportion will continue to grow. </a:t>
            </a:r>
            <a:endParaRPr lang="en-GB" sz="1200" dirty="0" smtClean="0"/>
          </a:p>
          <a:p>
            <a:pPr algn="just"/>
            <a:endParaRPr lang="en-GB" sz="1200" dirty="0"/>
          </a:p>
          <a:p>
            <a:pPr algn="just"/>
            <a:r>
              <a:rPr lang="en-GB" sz="1200" dirty="0" smtClean="0"/>
              <a:t>By </a:t>
            </a:r>
            <a:r>
              <a:rPr lang="en-GB" sz="1200" dirty="0"/>
              <a:t>2050, nearly seven in ten persons in the world will be living in cities and for sub-Saharan Africa (SSA), currently the least </a:t>
            </a:r>
            <a:r>
              <a:rPr lang="en-GB" sz="1200" dirty="0" smtClean="0"/>
              <a:t>urbanised </a:t>
            </a:r>
            <a:r>
              <a:rPr lang="en-GB" sz="1200" dirty="0"/>
              <a:t>region of the world, the share of its urban population will increase from the current 37 percent to more than 60 </a:t>
            </a:r>
            <a:r>
              <a:rPr lang="en-GB" sz="1200" dirty="0" smtClean="0"/>
              <a:t>percent. </a:t>
            </a:r>
          </a:p>
          <a:p>
            <a:pPr algn="just"/>
            <a:endParaRPr lang="en-GB" sz="1200" dirty="0"/>
          </a:p>
          <a:p>
            <a:pPr algn="just"/>
            <a:r>
              <a:rPr lang="en-GB" sz="1200" dirty="0" smtClean="0"/>
              <a:t>Already more than half of all sub-Saharan city dwellers live in slums.</a:t>
            </a:r>
            <a:endParaRPr lang="en-GB" sz="1200" dirty="0"/>
          </a:p>
        </p:txBody>
      </p:sp>
      <p:sp>
        <p:nvSpPr>
          <p:cNvPr id="13" name="TextBox 12"/>
          <p:cNvSpPr txBox="1"/>
          <p:nvPr/>
        </p:nvSpPr>
        <p:spPr>
          <a:xfrm>
            <a:off x="82689" y="3232157"/>
            <a:ext cx="1332983" cy="276999"/>
          </a:xfrm>
          <a:prstGeom prst="rect">
            <a:avLst/>
          </a:prstGeom>
          <a:noFill/>
        </p:spPr>
        <p:txBody>
          <a:bodyPr wrap="square" rtlCol="0">
            <a:spAutoFit/>
          </a:bodyPr>
          <a:lstStyle/>
          <a:p>
            <a:r>
              <a:rPr lang="en-GB" sz="1200" b="1" dirty="0" smtClean="0"/>
              <a:t>Figure 13</a:t>
            </a:r>
            <a:endParaRPr lang="en-GB" sz="1200" b="1" dirty="0"/>
          </a:p>
        </p:txBody>
      </p:sp>
      <p:sp>
        <p:nvSpPr>
          <p:cNvPr id="14" name="TextBox 13"/>
          <p:cNvSpPr txBox="1"/>
          <p:nvPr/>
        </p:nvSpPr>
        <p:spPr>
          <a:xfrm>
            <a:off x="1692631" y="3232157"/>
            <a:ext cx="1295118" cy="276999"/>
          </a:xfrm>
          <a:prstGeom prst="rect">
            <a:avLst/>
          </a:prstGeom>
          <a:noFill/>
        </p:spPr>
        <p:txBody>
          <a:bodyPr wrap="square" rtlCol="0">
            <a:spAutoFit/>
          </a:bodyPr>
          <a:lstStyle/>
          <a:p>
            <a:r>
              <a:rPr lang="en-GB" sz="1200" b="1" dirty="0" smtClean="0"/>
              <a:t>Figure 14</a:t>
            </a:r>
            <a:endParaRPr lang="en-GB" sz="1200" b="1" dirty="0"/>
          </a:p>
        </p:txBody>
      </p:sp>
      <p:pic>
        <p:nvPicPr>
          <p:cNvPr id="1032" name="Picture 8" descr="https://static.thenounproject.com/png/2029859-200.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719924" y="73526"/>
            <a:ext cx="644903" cy="6449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3467206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99DA6CD-1593-4692-8172-0213A7706280}" type="slidenum">
              <a:rPr lang="en-GB" smtClean="0"/>
              <a:t>4</a:t>
            </a:fld>
            <a:endParaRPr lang="en-GB"/>
          </a:p>
        </p:txBody>
      </p:sp>
      <p:sp>
        <p:nvSpPr>
          <p:cNvPr id="5" name="Rectangle 4"/>
          <p:cNvSpPr/>
          <p:nvPr/>
        </p:nvSpPr>
        <p:spPr>
          <a:xfrm>
            <a:off x="254184" y="648982"/>
            <a:ext cx="3046894" cy="3400931"/>
          </a:xfrm>
          <a:prstGeom prst="rect">
            <a:avLst/>
          </a:prstGeom>
          <a:ln>
            <a:solidFill>
              <a:schemeClr val="tx1"/>
            </a:solidFill>
            <a:prstDash val="sysDot"/>
          </a:ln>
        </p:spPr>
        <p:txBody>
          <a:bodyPr wrap="square">
            <a:spAutoFit/>
          </a:bodyPr>
          <a:lstStyle/>
          <a:p>
            <a:pPr algn="just"/>
            <a:r>
              <a:rPr lang="en-GB" sz="1200" dirty="0"/>
              <a:t>People are attracted to cities because they generally offer more </a:t>
            </a:r>
            <a:r>
              <a:rPr lang="en-GB" sz="1200" dirty="0" smtClean="0"/>
              <a:t>choices:</a:t>
            </a:r>
          </a:p>
          <a:p>
            <a:pPr algn="just"/>
            <a:endParaRPr lang="en-GB" sz="1200" dirty="0" smtClean="0"/>
          </a:p>
          <a:p>
            <a:pPr marL="171450" indent="-171450" algn="just">
              <a:buFont typeface="Arial" panose="020B0604020202020204" pitchFamily="34" charset="0"/>
              <a:buChar char="•"/>
            </a:pPr>
            <a:r>
              <a:rPr lang="en-GB" sz="1200" dirty="0"/>
              <a:t>S</a:t>
            </a:r>
            <a:r>
              <a:rPr lang="en-GB" sz="1200" dirty="0" smtClean="0"/>
              <a:t>uch </a:t>
            </a:r>
            <a:r>
              <a:rPr lang="en-GB" sz="1200" dirty="0"/>
              <a:t>as </a:t>
            </a:r>
            <a:r>
              <a:rPr lang="en-GB" sz="1200" dirty="0" smtClean="0"/>
              <a:t>better </a:t>
            </a:r>
            <a:r>
              <a:rPr lang="en-GB" sz="1200" dirty="0"/>
              <a:t>quality </a:t>
            </a:r>
            <a:r>
              <a:rPr lang="en-GB" sz="1200" dirty="0" smtClean="0"/>
              <a:t>housing, </a:t>
            </a:r>
          </a:p>
          <a:p>
            <a:pPr marL="171450" indent="-171450" algn="just">
              <a:buFont typeface="Arial" panose="020B0604020202020204" pitchFamily="34" charset="0"/>
              <a:buChar char="•"/>
            </a:pPr>
            <a:r>
              <a:rPr lang="en-GB" sz="1200" dirty="0"/>
              <a:t>O</a:t>
            </a:r>
            <a:r>
              <a:rPr lang="en-GB" sz="1200" dirty="0" smtClean="0"/>
              <a:t>pportunities such </a:t>
            </a:r>
            <a:r>
              <a:rPr lang="en-GB" sz="1200" dirty="0"/>
              <a:t>as </a:t>
            </a:r>
            <a:r>
              <a:rPr lang="en-GB" sz="1200" dirty="0" smtClean="0"/>
              <a:t>employment/jobs </a:t>
            </a:r>
          </a:p>
          <a:p>
            <a:pPr marL="171450" indent="-171450" algn="just">
              <a:buFont typeface="Arial" panose="020B0604020202020204" pitchFamily="34" charset="0"/>
              <a:buChar char="•"/>
            </a:pPr>
            <a:r>
              <a:rPr lang="en-GB" sz="1200" dirty="0"/>
              <a:t>S</a:t>
            </a:r>
            <a:r>
              <a:rPr lang="en-GB" sz="1200" dirty="0" smtClean="0"/>
              <a:t>ervices such </a:t>
            </a:r>
            <a:r>
              <a:rPr lang="en-GB" sz="1200" dirty="0"/>
              <a:t>as education and health </a:t>
            </a:r>
            <a:r>
              <a:rPr lang="en-GB" sz="1200" dirty="0" smtClean="0"/>
              <a:t>care </a:t>
            </a:r>
            <a:r>
              <a:rPr lang="en-GB" sz="1200" dirty="0"/>
              <a:t>to the residents</a:t>
            </a:r>
            <a:r>
              <a:rPr lang="en-GB" sz="1200" dirty="0" smtClean="0"/>
              <a:t>.</a:t>
            </a:r>
          </a:p>
          <a:p>
            <a:pPr algn="just"/>
            <a:endParaRPr lang="en-GB" sz="1200" dirty="0"/>
          </a:p>
          <a:p>
            <a:pPr algn="just"/>
            <a:r>
              <a:rPr lang="en-GB" sz="1200" dirty="0" smtClean="0"/>
              <a:t>However</a:t>
            </a:r>
            <a:r>
              <a:rPr lang="en-GB" sz="1200" dirty="0"/>
              <a:t>, </a:t>
            </a:r>
            <a:r>
              <a:rPr lang="en-GB" sz="1200" dirty="0" smtClean="0"/>
              <a:t>there are problems:</a:t>
            </a:r>
          </a:p>
          <a:p>
            <a:pPr algn="just"/>
            <a:endParaRPr lang="en-GB" sz="1200" dirty="0" smtClean="0"/>
          </a:p>
          <a:p>
            <a:pPr marL="171450" indent="-171450" algn="just">
              <a:buFont typeface="Arial" panose="020B0604020202020204" pitchFamily="34" charset="0"/>
              <a:buChar char="•"/>
            </a:pPr>
            <a:r>
              <a:rPr lang="en-GB" sz="1200" dirty="0" smtClean="0"/>
              <a:t>Ci</a:t>
            </a:r>
            <a:r>
              <a:rPr lang="en-GB" sz="1200" dirty="0" smtClean="0"/>
              <a:t>ties </a:t>
            </a:r>
            <a:r>
              <a:rPr lang="en-GB" sz="1200" dirty="0"/>
              <a:t>also concentrate health risks and </a:t>
            </a:r>
            <a:r>
              <a:rPr lang="en-GB" sz="1200" dirty="0" smtClean="0"/>
              <a:t>hazards. </a:t>
            </a:r>
          </a:p>
          <a:p>
            <a:pPr marL="171450" indent="-171450" algn="just">
              <a:buFont typeface="Arial" panose="020B0604020202020204" pitchFamily="34" charset="0"/>
              <a:buChar char="•"/>
            </a:pPr>
            <a:r>
              <a:rPr lang="en-GB" sz="1200" dirty="0" smtClean="0"/>
              <a:t>Risks from water </a:t>
            </a:r>
            <a:r>
              <a:rPr lang="en-GB" sz="1200" dirty="0"/>
              <a:t>contamination and air or noise </a:t>
            </a:r>
            <a:r>
              <a:rPr lang="en-GB" sz="1200" dirty="0" smtClean="0"/>
              <a:t>pollution are high. </a:t>
            </a:r>
          </a:p>
          <a:p>
            <a:pPr marL="171450" indent="-171450" algn="just">
              <a:buFont typeface="Arial" panose="020B0604020202020204" pitchFamily="34" charset="0"/>
              <a:buChar char="•"/>
            </a:pPr>
            <a:r>
              <a:rPr lang="en-GB" sz="1200" dirty="0" smtClean="0"/>
              <a:t>The </a:t>
            </a:r>
            <a:r>
              <a:rPr lang="en-GB" sz="1200" dirty="0"/>
              <a:t>impact of natural disasters is also amplified in densely populated urban </a:t>
            </a:r>
            <a:r>
              <a:rPr lang="en-GB" sz="1200" dirty="0" smtClean="0"/>
              <a:t>settings (more people in a small area)</a:t>
            </a:r>
          </a:p>
          <a:p>
            <a:pPr algn="just"/>
            <a:endParaRPr lang="en-GB" sz="1100" dirty="0"/>
          </a:p>
        </p:txBody>
      </p:sp>
      <p:sp>
        <p:nvSpPr>
          <p:cNvPr id="10" name="TextBox 9"/>
          <p:cNvSpPr txBox="1"/>
          <p:nvPr/>
        </p:nvSpPr>
        <p:spPr>
          <a:xfrm>
            <a:off x="-4116672" y="1555381"/>
            <a:ext cx="3372394" cy="276999"/>
          </a:xfrm>
          <a:prstGeom prst="rect">
            <a:avLst/>
          </a:prstGeom>
          <a:noFill/>
        </p:spPr>
        <p:txBody>
          <a:bodyPr wrap="square" rtlCol="0">
            <a:spAutoFit/>
          </a:bodyPr>
          <a:lstStyle/>
          <a:p>
            <a:r>
              <a:rPr lang="en-GB" sz="1200" b="1" dirty="0" smtClean="0"/>
              <a:t>A story of a slum – </a:t>
            </a:r>
            <a:r>
              <a:rPr lang="en-GB" sz="1200" b="1" dirty="0" err="1" smtClean="0"/>
              <a:t>Kibera</a:t>
            </a:r>
            <a:r>
              <a:rPr lang="en-GB" sz="1200" b="1" dirty="0" smtClean="0"/>
              <a:t>, Nairobi</a:t>
            </a:r>
            <a:endParaRPr lang="en-GB" sz="1200" b="1" dirty="0"/>
          </a:p>
        </p:txBody>
      </p:sp>
      <p:sp>
        <p:nvSpPr>
          <p:cNvPr id="12" name="TextBox 11"/>
          <p:cNvSpPr txBox="1"/>
          <p:nvPr/>
        </p:nvSpPr>
        <p:spPr>
          <a:xfrm>
            <a:off x="1991166" y="244216"/>
            <a:ext cx="3444949" cy="338554"/>
          </a:xfrm>
          <a:prstGeom prst="rect">
            <a:avLst/>
          </a:prstGeom>
          <a:noFill/>
        </p:spPr>
        <p:txBody>
          <a:bodyPr wrap="square" rtlCol="0">
            <a:spAutoFit/>
          </a:bodyPr>
          <a:lstStyle/>
          <a:p>
            <a:r>
              <a:rPr lang="en-GB" sz="1600" b="1" u="sng" dirty="0" smtClean="0">
                <a:latin typeface="Consolas" panose="020B0609020204030204" pitchFamily="49" charset="0"/>
              </a:rPr>
              <a:t>The problem with cities</a:t>
            </a:r>
            <a:endParaRPr lang="en-GB" sz="1600" b="1" u="sng" dirty="0">
              <a:latin typeface="Consolas" panose="020B0609020204030204" pitchFamily="49" charset="0"/>
            </a:endParaRPr>
          </a:p>
        </p:txBody>
      </p:sp>
      <p:sp>
        <p:nvSpPr>
          <p:cNvPr id="13" name="Rectangle 12"/>
          <p:cNvSpPr/>
          <p:nvPr/>
        </p:nvSpPr>
        <p:spPr>
          <a:xfrm>
            <a:off x="3788342" y="648982"/>
            <a:ext cx="2858630" cy="3416320"/>
          </a:xfrm>
          <a:prstGeom prst="rect">
            <a:avLst/>
          </a:prstGeom>
          <a:ln>
            <a:solidFill>
              <a:schemeClr val="tx1"/>
            </a:solidFill>
            <a:prstDash val="sysDot"/>
          </a:ln>
        </p:spPr>
        <p:txBody>
          <a:bodyPr wrap="square">
            <a:spAutoFit/>
          </a:bodyPr>
          <a:lstStyle/>
          <a:p>
            <a:pPr algn="just"/>
            <a:r>
              <a:rPr lang="en-GB" sz="1200" dirty="0"/>
              <a:t>Today, nearly one billion people—one third of urban dwellers in the world—live in informal settlements or slums, </a:t>
            </a:r>
            <a:r>
              <a:rPr lang="en-GB" sz="1200" dirty="0" smtClean="0"/>
              <a:t>characterised </a:t>
            </a:r>
            <a:r>
              <a:rPr lang="en-GB" sz="1200" dirty="0"/>
              <a:t>by overcrowding, social and economic </a:t>
            </a:r>
            <a:r>
              <a:rPr lang="en-GB" sz="1200" dirty="0" smtClean="0"/>
              <a:t>exclusion, </a:t>
            </a:r>
            <a:r>
              <a:rPr lang="en-GB" sz="1200" dirty="0"/>
              <a:t>poor environmental conditions, </a:t>
            </a:r>
            <a:r>
              <a:rPr lang="en-GB" sz="1200" dirty="0" smtClean="0"/>
              <a:t>lack of home security and limited basic </a:t>
            </a:r>
            <a:r>
              <a:rPr lang="en-GB" sz="1200" dirty="0"/>
              <a:t>social </a:t>
            </a:r>
            <a:r>
              <a:rPr lang="en-GB" sz="1200" dirty="0" smtClean="0"/>
              <a:t>services (health and education). </a:t>
            </a:r>
            <a:r>
              <a:rPr lang="en-GB" sz="1200" dirty="0"/>
              <a:t>As a result, </a:t>
            </a:r>
            <a:r>
              <a:rPr lang="en-GB" sz="1200" dirty="0" smtClean="0"/>
              <a:t>poverty is </a:t>
            </a:r>
            <a:r>
              <a:rPr lang="en-GB" sz="1200" dirty="0"/>
              <a:t>now heavily concentrated in cities  </a:t>
            </a:r>
            <a:endParaRPr lang="en-GB" sz="1200" dirty="0" smtClean="0"/>
          </a:p>
          <a:p>
            <a:pPr algn="just"/>
            <a:endParaRPr lang="en-GB" sz="1200" dirty="0"/>
          </a:p>
          <a:p>
            <a:pPr algn="just"/>
            <a:r>
              <a:rPr lang="en-GB" sz="1200" dirty="0" smtClean="0"/>
              <a:t>In many cities in </a:t>
            </a:r>
            <a:r>
              <a:rPr lang="en-GB" sz="1200" dirty="0"/>
              <a:t>S</a:t>
            </a:r>
            <a:r>
              <a:rPr lang="en-GB" sz="1200" dirty="0" smtClean="0"/>
              <a:t>ub-Saharan Africa the infrastructure cannot cope with the size of the population. There are already electricity and water supply issues in cities like Lagos, Nigeria and Nairobi, Kenya and in cities where populations are set to grow by as many as 85 people per hour (figure 9), these conditions are set to worsen.</a:t>
            </a:r>
            <a:endParaRPr lang="en-GB" sz="1200" dirty="0"/>
          </a:p>
        </p:txBody>
      </p:sp>
      <p:sp>
        <p:nvSpPr>
          <p:cNvPr id="14" name="TextBox 13"/>
          <p:cNvSpPr txBox="1"/>
          <p:nvPr/>
        </p:nvSpPr>
        <p:spPr>
          <a:xfrm>
            <a:off x="480345" y="297078"/>
            <a:ext cx="1510821" cy="276999"/>
          </a:xfrm>
          <a:prstGeom prst="rect">
            <a:avLst/>
          </a:prstGeom>
          <a:noFill/>
        </p:spPr>
        <p:txBody>
          <a:bodyPr wrap="square" rtlCol="0">
            <a:spAutoFit/>
          </a:bodyPr>
          <a:lstStyle/>
          <a:p>
            <a:r>
              <a:rPr lang="en-GB" sz="1200" b="1" dirty="0" smtClean="0"/>
              <a:t>Figure 15</a:t>
            </a:r>
            <a:endParaRPr lang="en-GB" sz="1200" b="1" dirty="0"/>
          </a:p>
        </p:txBody>
      </p:sp>
      <p:pic>
        <p:nvPicPr>
          <p:cNvPr id="3074" name="Picture 2" descr="https://static.thenounproject.com/png/3263995-200.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64816" y="124529"/>
            <a:ext cx="416442" cy="416442"/>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2" descr="We have lived among miracles...: Slum proportion in Africa, Latin ..."/>
          <p:cNvPicPr>
            <a:picLocks noChangeAspect="1" noChangeArrowheads="1"/>
          </p:cNvPicPr>
          <p:nvPr/>
        </p:nvPicPr>
        <p:blipFill rotWithShape="1">
          <a:blip r:embed="rId3">
            <a:extLst>
              <a:ext uri="{28A0092B-C50C-407E-A947-70E740481C1C}">
                <a14:useLocalDpi xmlns:a14="http://schemas.microsoft.com/office/drawing/2010/main" val="0"/>
              </a:ext>
            </a:extLst>
          </a:blip>
          <a:srcRect t="2737" r="5645"/>
          <a:stretch/>
        </p:blipFill>
        <p:spPr bwMode="auto">
          <a:xfrm>
            <a:off x="3507979" y="4338085"/>
            <a:ext cx="3307946" cy="463981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p:cNvSpPr txBox="1"/>
          <p:nvPr/>
        </p:nvSpPr>
        <p:spPr>
          <a:xfrm>
            <a:off x="224407" y="4233221"/>
            <a:ext cx="765545" cy="276999"/>
          </a:xfrm>
          <a:prstGeom prst="rect">
            <a:avLst/>
          </a:prstGeom>
          <a:solidFill>
            <a:schemeClr val="bg1"/>
          </a:solidFill>
        </p:spPr>
        <p:txBody>
          <a:bodyPr wrap="square" rtlCol="0">
            <a:spAutoFit/>
          </a:bodyPr>
          <a:lstStyle/>
          <a:p>
            <a:r>
              <a:rPr lang="en-GB" sz="1200" b="1" dirty="0" smtClean="0"/>
              <a:t>Figure 16</a:t>
            </a:r>
            <a:endParaRPr lang="en-GB" sz="1200" b="1" dirty="0"/>
          </a:p>
        </p:txBody>
      </p:sp>
      <p:graphicFrame>
        <p:nvGraphicFramePr>
          <p:cNvPr id="19" name="Table 18"/>
          <p:cNvGraphicFramePr>
            <a:graphicFrameLocks noGrp="1"/>
          </p:cNvGraphicFramePr>
          <p:nvPr>
            <p:extLst/>
          </p:nvPr>
        </p:nvGraphicFramePr>
        <p:xfrm>
          <a:off x="295359" y="5330298"/>
          <a:ext cx="2948062" cy="4114800"/>
        </p:xfrm>
        <a:graphic>
          <a:graphicData uri="http://schemas.openxmlformats.org/drawingml/2006/table">
            <a:tbl>
              <a:tblPr firstRow="1" bandRow="1">
                <a:tableStyleId>{5940675A-B579-460E-94D1-54222C63F5DA}</a:tableStyleId>
              </a:tblPr>
              <a:tblGrid>
                <a:gridCol w="784590">
                  <a:extLst>
                    <a:ext uri="{9D8B030D-6E8A-4147-A177-3AD203B41FA5}">
                      <a16:colId xmlns:a16="http://schemas.microsoft.com/office/drawing/2014/main" val="242473984"/>
                    </a:ext>
                  </a:extLst>
                </a:gridCol>
                <a:gridCol w="901851">
                  <a:extLst>
                    <a:ext uri="{9D8B030D-6E8A-4147-A177-3AD203B41FA5}">
                      <a16:colId xmlns:a16="http://schemas.microsoft.com/office/drawing/2014/main" val="304747066"/>
                    </a:ext>
                  </a:extLst>
                </a:gridCol>
                <a:gridCol w="598940">
                  <a:extLst>
                    <a:ext uri="{9D8B030D-6E8A-4147-A177-3AD203B41FA5}">
                      <a16:colId xmlns:a16="http://schemas.microsoft.com/office/drawing/2014/main" val="2483721570"/>
                    </a:ext>
                  </a:extLst>
                </a:gridCol>
                <a:gridCol w="662681">
                  <a:extLst>
                    <a:ext uri="{9D8B030D-6E8A-4147-A177-3AD203B41FA5}">
                      <a16:colId xmlns:a16="http://schemas.microsoft.com/office/drawing/2014/main" val="1609646500"/>
                    </a:ext>
                  </a:extLst>
                </a:gridCol>
              </a:tblGrid>
              <a:tr h="444222">
                <a:tc gridSpan="2">
                  <a:txBody>
                    <a:bodyPr/>
                    <a:lstStyle/>
                    <a:p>
                      <a:pPr algn="just"/>
                      <a:r>
                        <a:rPr lang="en-GB" sz="1200" dirty="0" smtClean="0"/>
                        <a:t>%</a:t>
                      </a:r>
                      <a:r>
                        <a:rPr lang="en-GB" sz="1200" baseline="0" dirty="0" smtClean="0"/>
                        <a:t> access to piped water / improved sanitation</a:t>
                      </a:r>
                      <a:endParaRPr lang="en-GB" sz="1200" dirty="0"/>
                    </a:p>
                  </a:txBody>
                  <a:tcPr/>
                </a:tc>
                <a:tc hMerge="1">
                  <a:txBody>
                    <a:bodyPr/>
                    <a:lstStyle/>
                    <a:p>
                      <a:endParaRPr lang="en-GB" sz="1200" dirty="0"/>
                    </a:p>
                  </a:txBody>
                  <a:tcPr/>
                </a:tc>
                <a:tc>
                  <a:txBody>
                    <a:bodyPr/>
                    <a:lstStyle/>
                    <a:p>
                      <a:r>
                        <a:rPr lang="en-GB" sz="1200" dirty="0" smtClean="0"/>
                        <a:t>Urban %</a:t>
                      </a:r>
                      <a:endParaRPr lang="en-GB" sz="1200" dirty="0"/>
                    </a:p>
                  </a:txBody>
                  <a:tcPr/>
                </a:tc>
                <a:tc>
                  <a:txBody>
                    <a:bodyPr/>
                    <a:lstStyle/>
                    <a:p>
                      <a:r>
                        <a:rPr lang="en-GB" sz="1200" dirty="0" smtClean="0"/>
                        <a:t>Rural</a:t>
                      </a:r>
                      <a:r>
                        <a:rPr lang="en-GB" sz="1200" baseline="0" dirty="0" smtClean="0"/>
                        <a:t> %</a:t>
                      </a:r>
                      <a:endParaRPr lang="en-GB" sz="1200" dirty="0"/>
                    </a:p>
                  </a:txBody>
                  <a:tcPr/>
                </a:tc>
                <a:extLst>
                  <a:ext uri="{0D108BD9-81ED-4DB2-BD59-A6C34878D82A}">
                    <a16:rowId xmlns:a16="http://schemas.microsoft.com/office/drawing/2014/main" val="3204901412"/>
                  </a:ext>
                </a:extLst>
              </a:tr>
              <a:tr h="360313">
                <a:tc rowSpan="2">
                  <a:txBody>
                    <a:bodyPr/>
                    <a:lstStyle/>
                    <a:p>
                      <a:r>
                        <a:rPr lang="en-GB" sz="1200" dirty="0" smtClean="0"/>
                        <a:t>Sub-Saharan Africa</a:t>
                      </a:r>
                      <a:endParaRPr lang="en-GB" sz="1200" dirty="0"/>
                    </a:p>
                  </a:txBody>
                  <a:tcPr/>
                </a:tc>
                <a:tc>
                  <a:txBody>
                    <a:bodyPr/>
                    <a:lstStyle/>
                    <a:p>
                      <a:r>
                        <a:rPr lang="en-GB" sz="1200" dirty="0" smtClean="0"/>
                        <a:t>Piped water</a:t>
                      </a:r>
                      <a:endParaRPr lang="en-GB" sz="1200" dirty="0"/>
                    </a:p>
                  </a:txBody>
                  <a:tcPr/>
                </a:tc>
                <a:tc>
                  <a:txBody>
                    <a:bodyPr/>
                    <a:lstStyle/>
                    <a:p>
                      <a:r>
                        <a:rPr lang="en-GB" sz="1200" dirty="0" smtClean="0"/>
                        <a:t>33</a:t>
                      </a:r>
                      <a:endParaRPr lang="en-GB" sz="1200" dirty="0"/>
                    </a:p>
                  </a:txBody>
                  <a:tcPr/>
                </a:tc>
                <a:tc>
                  <a:txBody>
                    <a:bodyPr/>
                    <a:lstStyle/>
                    <a:p>
                      <a:r>
                        <a:rPr lang="en-GB" sz="1200" dirty="0" smtClean="0"/>
                        <a:t>5</a:t>
                      </a:r>
                      <a:endParaRPr lang="en-GB" sz="1200" dirty="0"/>
                    </a:p>
                  </a:txBody>
                  <a:tcPr/>
                </a:tc>
                <a:extLst>
                  <a:ext uri="{0D108BD9-81ED-4DB2-BD59-A6C34878D82A}">
                    <a16:rowId xmlns:a16="http://schemas.microsoft.com/office/drawing/2014/main" val="4209667618"/>
                  </a:ext>
                </a:extLst>
              </a:tr>
              <a:tr h="444222">
                <a:tc vMerge="1">
                  <a:txBody>
                    <a:bodyPr/>
                    <a:lstStyle/>
                    <a:p>
                      <a:endParaRPr lang="en-GB" sz="1200" dirty="0"/>
                    </a:p>
                  </a:txBody>
                  <a:tcPr/>
                </a:tc>
                <a:tc>
                  <a:txBody>
                    <a:bodyPr/>
                    <a:lstStyle/>
                    <a:p>
                      <a:r>
                        <a:rPr lang="en-GB" sz="1200" dirty="0" smtClean="0"/>
                        <a:t>Improved Sanitation</a:t>
                      </a:r>
                      <a:endParaRPr lang="en-GB" sz="1200" dirty="0"/>
                    </a:p>
                  </a:txBody>
                  <a:tcPr/>
                </a:tc>
                <a:tc>
                  <a:txBody>
                    <a:bodyPr/>
                    <a:lstStyle/>
                    <a:p>
                      <a:r>
                        <a:rPr lang="en-GB" sz="1200" dirty="0" smtClean="0"/>
                        <a:t>40</a:t>
                      </a:r>
                      <a:endParaRPr lang="en-GB" sz="1200" dirty="0"/>
                    </a:p>
                  </a:txBody>
                  <a:tcPr/>
                </a:tc>
                <a:tc>
                  <a:txBody>
                    <a:bodyPr/>
                    <a:lstStyle/>
                    <a:p>
                      <a:r>
                        <a:rPr lang="en-GB" sz="1200" dirty="0" smtClean="0"/>
                        <a:t>23</a:t>
                      </a:r>
                      <a:endParaRPr lang="en-GB" sz="1200" dirty="0"/>
                    </a:p>
                  </a:txBody>
                  <a:tcPr/>
                </a:tc>
                <a:extLst>
                  <a:ext uri="{0D108BD9-81ED-4DB2-BD59-A6C34878D82A}">
                    <a16:rowId xmlns:a16="http://schemas.microsoft.com/office/drawing/2014/main" val="1228009828"/>
                  </a:ext>
                </a:extLst>
              </a:tr>
              <a:tr h="360313">
                <a:tc rowSpan="2">
                  <a:txBody>
                    <a:bodyPr/>
                    <a:lstStyle/>
                    <a:p>
                      <a:r>
                        <a:rPr lang="en-GB" sz="1200" dirty="0" smtClean="0"/>
                        <a:t>Southern Asia</a:t>
                      </a:r>
                      <a:endParaRPr lang="en-GB" sz="1200" dirty="0"/>
                    </a:p>
                  </a:txBody>
                  <a:tcPr/>
                </a:tc>
                <a:tc>
                  <a:txBody>
                    <a:bodyPr/>
                    <a:lstStyle/>
                    <a:p>
                      <a:r>
                        <a:rPr lang="en-GB" sz="1200" dirty="0" smtClean="0"/>
                        <a:t>Piped water</a:t>
                      </a:r>
                      <a:endParaRPr lang="en-GB" sz="1200" dirty="0"/>
                    </a:p>
                  </a:txBody>
                  <a:tcPr/>
                </a:tc>
                <a:tc>
                  <a:txBody>
                    <a:bodyPr/>
                    <a:lstStyle/>
                    <a:p>
                      <a:r>
                        <a:rPr lang="en-GB" sz="1200" dirty="0" smtClean="0"/>
                        <a:t>56</a:t>
                      </a:r>
                      <a:endParaRPr lang="en-GB" sz="1200" dirty="0"/>
                    </a:p>
                  </a:txBody>
                  <a:tcPr/>
                </a:tc>
                <a:tc>
                  <a:txBody>
                    <a:bodyPr/>
                    <a:lstStyle/>
                    <a:p>
                      <a:r>
                        <a:rPr lang="en-GB" sz="1200" dirty="0" smtClean="0"/>
                        <a:t>17</a:t>
                      </a:r>
                      <a:endParaRPr lang="en-GB" sz="1200" dirty="0"/>
                    </a:p>
                  </a:txBody>
                  <a:tcPr/>
                </a:tc>
                <a:extLst>
                  <a:ext uri="{0D108BD9-81ED-4DB2-BD59-A6C34878D82A}">
                    <a16:rowId xmlns:a16="http://schemas.microsoft.com/office/drawing/2014/main" val="2830655312"/>
                  </a:ext>
                </a:extLst>
              </a:tr>
              <a:tr h="444222">
                <a:tc vMerge="1">
                  <a:txBody>
                    <a:bodyPr/>
                    <a:lstStyle/>
                    <a:p>
                      <a:endParaRPr lang="en-GB" sz="1200" dirty="0"/>
                    </a:p>
                  </a:txBody>
                  <a:tcPr/>
                </a:tc>
                <a:tc>
                  <a:txBody>
                    <a:bodyPr/>
                    <a:lstStyle/>
                    <a:p>
                      <a:r>
                        <a:rPr lang="en-GB" sz="1200" dirty="0" smtClean="0"/>
                        <a:t>Improved Sanitation</a:t>
                      </a:r>
                      <a:endParaRPr lang="en-GB" sz="1200" dirty="0"/>
                    </a:p>
                  </a:txBody>
                  <a:tcPr/>
                </a:tc>
                <a:tc>
                  <a:txBody>
                    <a:bodyPr/>
                    <a:lstStyle/>
                    <a:p>
                      <a:r>
                        <a:rPr lang="en-GB" sz="1200" dirty="0" smtClean="0"/>
                        <a:t>67</a:t>
                      </a:r>
                      <a:endParaRPr lang="en-GB" sz="1200" dirty="0"/>
                    </a:p>
                  </a:txBody>
                  <a:tcPr/>
                </a:tc>
                <a:tc>
                  <a:txBody>
                    <a:bodyPr/>
                    <a:lstStyle/>
                    <a:p>
                      <a:r>
                        <a:rPr lang="en-GB" sz="1200" dirty="0" smtClean="0"/>
                        <a:t>36</a:t>
                      </a:r>
                      <a:endParaRPr lang="en-GB" sz="1200" dirty="0"/>
                    </a:p>
                  </a:txBody>
                  <a:tcPr/>
                </a:tc>
                <a:extLst>
                  <a:ext uri="{0D108BD9-81ED-4DB2-BD59-A6C34878D82A}">
                    <a16:rowId xmlns:a16="http://schemas.microsoft.com/office/drawing/2014/main" val="1698345341"/>
                  </a:ext>
                </a:extLst>
              </a:tr>
              <a:tr h="360313">
                <a:tc rowSpan="2">
                  <a:txBody>
                    <a:bodyPr/>
                    <a:lstStyle/>
                    <a:p>
                      <a:r>
                        <a:rPr lang="en-GB" sz="1200" dirty="0" smtClean="0"/>
                        <a:t>South East Asia</a:t>
                      </a:r>
                      <a:endParaRPr lang="en-GB" sz="1200" dirty="0"/>
                    </a:p>
                  </a:txBody>
                  <a:tcPr/>
                </a:tc>
                <a:tc>
                  <a:txBody>
                    <a:bodyPr/>
                    <a:lstStyle/>
                    <a:p>
                      <a:r>
                        <a:rPr lang="en-GB" sz="1200" dirty="0" smtClean="0"/>
                        <a:t>Piped water</a:t>
                      </a:r>
                      <a:endParaRPr lang="en-GB" sz="1200" dirty="0"/>
                    </a:p>
                  </a:txBody>
                  <a:tcPr/>
                </a:tc>
                <a:tc>
                  <a:txBody>
                    <a:bodyPr/>
                    <a:lstStyle/>
                    <a:p>
                      <a:r>
                        <a:rPr lang="en-GB" sz="1200" dirty="0" smtClean="0"/>
                        <a:t>51</a:t>
                      </a:r>
                      <a:endParaRPr lang="en-GB" sz="1200" dirty="0"/>
                    </a:p>
                  </a:txBody>
                  <a:tcPr/>
                </a:tc>
                <a:tc>
                  <a:txBody>
                    <a:bodyPr/>
                    <a:lstStyle/>
                    <a:p>
                      <a:r>
                        <a:rPr lang="en-GB" sz="1200" dirty="0" smtClean="0"/>
                        <a:t>17</a:t>
                      </a:r>
                      <a:endParaRPr lang="en-GB" sz="1200" dirty="0"/>
                    </a:p>
                  </a:txBody>
                  <a:tcPr/>
                </a:tc>
                <a:extLst>
                  <a:ext uri="{0D108BD9-81ED-4DB2-BD59-A6C34878D82A}">
                    <a16:rowId xmlns:a16="http://schemas.microsoft.com/office/drawing/2014/main" val="2132294594"/>
                  </a:ext>
                </a:extLst>
              </a:tr>
              <a:tr h="444222">
                <a:tc vMerge="1">
                  <a:txBody>
                    <a:bodyPr/>
                    <a:lstStyle/>
                    <a:p>
                      <a:endParaRPr lang="en-GB" sz="1200" dirty="0"/>
                    </a:p>
                  </a:txBody>
                  <a:tcPr/>
                </a:tc>
                <a:tc>
                  <a:txBody>
                    <a:bodyPr/>
                    <a:lstStyle/>
                    <a:p>
                      <a:r>
                        <a:rPr lang="en-GB" sz="1200" dirty="0" smtClean="0"/>
                        <a:t>Improved Sanitation</a:t>
                      </a:r>
                      <a:endParaRPr lang="en-GB" sz="1200" dirty="0"/>
                    </a:p>
                  </a:txBody>
                  <a:tcPr/>
                </a:tc>
                <a:tc>
                  <a:txBody>
                    <a:bodyPr/>
                    <a:lstStyle/>
                    <a:p>
                      <a:r>
                        <a:rPr lang="en-GB" sz="1200" dirty="0" smtClean="0"/>
                        <a:t>81</a:t>
                      </a:r>
                      <a:endParaRPr lang="en-GB" sz="1200" dirty="0"/>
                    </a:p>
                  </a:txBody>
                  <a:tcPr/>
                </a:tc>
                <a:tc>
                  <a:txBody>
                    <a:bodyPr/>
                    <a:lstStyle/>
                    <a:p>
                      <a:r>
                        <a:rPr lang="en-GB" sz="1200" dirty="0" smtClean="0"/>
                        <a:t>64</a:t>
                      </a:r>
                      <a:endParaRPr lang="en-GB" sz="1200" dirty="0"/>
                    </a:p>
                  </a:txBody>
                  <a:tcPr/>
                </a:tc>
                <a:extLst>
                  <a:ext uri="{0D108BD9-81ED-4DB2-BD59-A6C34878D82A}">
                    <a16:rowId xmlns:a16="http://schemas.microsoft.com/office/drawing/2014/main" val="594098428"/>
                  </a:ext>
                </a:extLst>
              </a:tr>
              <a:tr h="360313">
                <a:tc rowSpan="2">
                  <a:txBody>
                    <a:bodyPr/>
                    <a:lstStyle/>
                    <a:p>
                      <a:r>
                        <a:rPr lang="en-GB" sz="1200" dirty="0" smtClean="0"/>
                        <a:t>Latin America</a:t>
                      </a:r>
                      <a:endParaRPr lang="en-GB" sz="1200" dirty="0"/>
                    </a:p>
                  </a:txBody>
                  <a:tcPr/>
                </a:tc>
                <a:tc>
                  <a:txBody>
                    <a:bodyPr/>
                    <a:lstStyle/>
                    <a:p>
                      <a:r>
                        <a:rPr lang="en-GB" sz="1200" dirty="0" smtClean="0"/>
                        <a:t>Piped water</a:t>
                      </a:r>
                      <a:endParaRPr lang="en-GB" sz="1200" dirty="0"/>
                    </a:p>
                  </a:txBody>
                  <a:tcPr/>
                </a:tc>
                <a:tc>
                  <a:txBody>
                    <a:bodyPr/>
                    <a:lstStyle/>
                    <a:p>
                      <a:r>
                        <a:rPr lang="en-GB" sz="1200" dirty="0" smtClean="0"/>
                        <a:t>94</a:t>
                      </a:r>
                      <a:endParaRPr lang="en-GB" sz="1200" dirty="0"/>
                    </a:p>
                  </a:txBody>
                  <a:tcPr/>
                </a:tc>
                <a:tc>
                  <a:txBody>
                    <a:bodyPr/>
                    <a:lstStyle/>
                    <a:p>
                      <a:r>
                        <a:rPr lang="en-GB" sz="1200" dirty="0" smtClean="0"/>
                        <a:t>68</a:t>
                      </a:r>
                      <a:endParaRPr lang="en-GB" sz="1200" dirty="0"/>
                    </a:p>
                  </a:txBody>
                  <a:tcPr/>
                </a:tc>
                <a:extLst>
                  <a:ext uri="{0D108BD9-81ED-4DB2-BD59-A6C34878D82A}">
                    <a16:rowId xmlns:a16="http://schemas.microsoft.com/office/drawing/2014/main" val="1962873114"/>
                  </a:ext>
                </a:extLst>
              </a:tr>
              <a:tr h="444222">
                <a:tc vMerge="1">
                  <a:txBody>
                    <a:bodyPr/>
                    <a:lstStyle/>
                    <a:p>
                      <a:endParaRPr lang="en-GB" sz="1200" dirty="0"/>
                    </a:p>
                  </a:txBody>
                  <a:tcPr/>
                </a:tc>
                <a:tc>
                  <a:txBody>
                    <a:bodyPr/>
                    <a:lstStyle/>
                    <a:p>
                      <a:r>
                        <a:rPr lang="en-GB" sz="1200" dirty="0" smtClean="0"/>
                        <a:t>Improved Sanitation</a:t>
                      </a:r>
                      <a:endParaRPr lang="en-GB" sz="1200" dirty="0"/>
                    </a:p>
                  </a:txBody>
                  <a:tcPr/>
                </a:tc>
                <a:tc>
                  <a:txBody>
                    <a:bodyPr/>
                    <a:lstStyle/>
                    <a:p>
                      <a:r>
                        <a:rPr lang="en-GB" sz="1200" dirty="0" smtClean="0"/>
                        <a:t>88</a:t>
                      </a:r>
                      <a:endParaRPr lang="en-GB" sz="1200" dirty="0"/>
                    </a:p>
                  </a:txBody>
                  <a:tcPr/>
                </a:tc>
                <a:tc>
                  <a:txBody>
                    <a:bodyPr/>
                    <a:lstStyle/>
                    <a:p>
                      <a:r>
                        <a:rPr lang="en-GB" sz="1200" dirty="0" smtClean="0"/>
                        <a:t>64</a:t>
                      </a:r>
                      <a:endParaRPr lang="en-GB" sz="1200" dirty="0"/>
                    </a:p>
                  </a:txBody>
                  <a:tcPr/>
                </a:tc>
                <a:extLst>
                  <a:ext uri="{0D108BD9-81ED-4DB2-BD59-A6C34878D82A}">
                    <a16:rowId xmlns:a16="http://schemas.microsoft.com/office/drawing/2014/main" val="604868759"/>
                  </a:ext>
                </a:extLst>
              </a:tr>
            </a:tbl>
          </a:graphicData>
        </a:graphic>
      </p:graphicFrame>
      <p:sp>
        <p:nvSpPr>
          <p:cNvPr id="20" name="TextBox 19"/>
          <p:cNvSpPr txBox="1"/>
          <p:nvPr/>
        </p:nvSpPr>
        <p:spPr>
          <a:xfrm>
            <a:off x="3292325" y="4237806"/>
            <a:ext cx="765545" cy="276999"/>
          </a:xfrm>
          <a:prstGeom prst="rect">
            <a:avLst/>
          </a:prstGeom>
          <a:solidFill>
            <a:schemeClr val="bg1"/>
          </a:solidFill>
        </p:spPr>
        <p:txBody>
          <a:bodyPr wrap="square" rtlCol="0">
            <a:spAutoFit/>
          </a:bodyPr>
          <a:lstStyle/>
          <a:p>
            <a:r>
              <a:rPr lang="en-GB" sz="1200" b="1" dirty="0" smtClean="0"/>
              <a:t>Figure 17</a:t>
            </a:r>
            <a:endParaRPr lang="en-GB" sz="1200" b="1" dirty="0"/>
          </a:p>
        </p:txBody>
      </p:sp>
      <p:sp>
        <p:nvSpPr>
          <p:cNvPr id="18" name="TextBox 17"/>
          <p:cNvSpPr txBox="1"/>
          <p:nvPr/>
        </p:nvSpPr>
        <p:spPr>
          <a:xfrm>
            <a:off x="199174" y="4523263"/>
            <a:ext cx="3044247" cy="646331"/>
          </a:xfrm>
          <a:prstGeom prst="rect">
            <a:avLst/>
          </a:prstGeom>
          <a:noFill/>
        </p:spPr>
        <p:txBody>
          <a:bodyPr wrap="square" rtlCol="0">
            <a:spAutoFit/>
          </a:bodyPr>
          <a:lstStyle/>
          <a:p>
            <a:pPr algn="just"/>
            <a:r>
              <a:rPr lang="en-GB" sz="1200" b="1" i="1" dirty="0" smtClean="0"/>
              <a:t>Urbanisation can kick start improvements in infrastructure, when supported by local governments – World Bank Report 2013</a:t>
            </a:r>
            <a:endParaRPr lang="en-GB" sz="1200" b="1" i="1" dirty="0"/>
          </a:p>
        </p:txBody>
      </p:sp>
      <p:pic>
        <p:nvPicPr>
          <p:cNvPr id="1026" name="Picture 2" descr="https://static.thenounproject.com/png/3306567-200.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39297" y="84341"/>
            <a:ext cx="496818" cy="4968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160553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2" name="Picture 6" descr="https://static.independent.co.uk/s3fs-public/thumbnails/image/2010/04/14/19/353365.bin"/>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078267" y="8575144"/>
            <a:ext cx="1776462" cy="1212505"/>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p:cNvSpPr>
            <a:spLocks noGrp="1"/>
          </p:cNvSpPr>
          <p:nvPr>
            <p:ph type="sldNum" sz="quarter" idx="12"/>
          </p:nvPr>
        </p:nvSpPr>
        <p:spPr/>
        <p:txBody>
          <a:bodyPr/>
          <a:lstStyle/>
          <a:p>
            <a:fld id="{599DA6CD-1593-4692-8172-0213A7706280}" type="slidenum">
              <a:rPr lang="en-GB" smtClean="0"/>
              <a:t>5</a:t>
            </a:fld>
            <a:endParaRPr lang="en-GB"/>
          </a:p>
        </p:txBody>
      </p:sp>
      <p:sp>
        <p:nvSpPr>
          <p:cNvPr id="5" name="Rectangle 4"/>
          <p:cNvSpPr/>
          <p:nvPr/>
        </p:nvSpPr>
        <p:spPr>
          <a:xfrm>
            <a:off x="558375" y="4227126"/>
            <a:ext cx="3359340" cy="1200329"/>
          </a:xfrm>
          <a:prstGeom prst="rect">
            <a:avLst/>
          </a:prstGeom>
        </p:spPr>
        <p:txBody>
          <a:bodyPr wrap="square">
            <a:spAutoFit/>
          </a:bodyPr>
          <a:lstStyle/>
          <a:p>
            <a:pPr algn="just"/>
            <a:r>
              <a:rPr lang="en-GB" sz="1200" dirty="0" smtClean="0">
                <a:solidFill>
                  <a:srgbClr val="222222"/>
                </a:solidFill>
                <a:latin typeface="Independent Serif"/>
              </a:rPr>
              <a:t>However it </a:t>
            </a:r>
            <a:r>
              <a:rPr lang="en-GB" sz="1200" dirty="0">
                <a:solidFill>
                  <a:srgbClr val="222222"/>
                </a:solidFill>
                <a:latin typeface="Independent Serif"/>
              </a:rPr>
              <a:t>would be hard to find a more marginal life than that found in </a:t>
            </a:r>
            <a:r>
              <a:rPr lang="en-GB" sz="1200" dirty="0" err="1">
                <a:solidFill>
                  <a:srgbClr val="222222"/>
                </a:solidFill>
                <a:latin typeface="Independent Serif"/>
              </a:rPr>
              <a:t>Makoko</a:t>
            </a:r>
            <a:r>
              <a:rPr lang="en-GB" sz="1200" dirty="0">
                <a:solidFill>
                  <a:srgbClr val="222222"/>
                </a:solidFill>
                <a:latin typeface="Independent Serif"/>
              </a:rPr>
              <a:t>. A floating slum that stretches out from land reclaimed from Lagos</a:t>
            </a:r>
            <a:r>
              <a:rPr lang="en-GB" sz="1200" dirty="0" smtClean="0">
                <a:solidFill>
                  <a:srgbClr val="222222"/>
                </a:solidFill>
                <a:latin typeface="Independent Serif"/>
              </a:rPr>
              <a:t>' </a:t>
            </a:r>
            <a:r>
              <a:rPr lang="en-GB" sz="1200" dirty="0">
                <a:solidFill>
                  <a:srgbClr val="222222"/>
                </a:solidFill>
                <a:latin typeface="Independent Serif"/>
              </a:rPr>
              <a:t>lagoon by the </a:t>
            </a:r>
            <a:r>
              <a:rPr lang="en-GB" sz="1200" dirty="0" smtClean="0">
                <a:solidFill>
                  <a:srgbClr val="222222"/>
                </a:solidFill>
                <a:latin typeface="Independent Serif"/>
              </a:rPr>
              <a:t>build up </a:t>
            </a:r>
            <a:r>
              <a:rPr lang="en-GB" sz="1200" dirty="0">
                <a:solidFill>
                  <a:srgbClr val="222222"/>
                </a:solidFill>
                <a:latin typeface="Independent Serif"/>
              </a:rPr>
              <a:t>of urban debris, the area is home to an unknown number of thousands.</a:t>
            </a:r>
            <a:endParaRPr lang="en-GB" sz="1200" dirty="0"/>
          </a:p>
        </p:txBody>
      </p:sp>
      <p:sp>
        <p:nvSpPr>
          <p:cNvPr id="7" name="Rectangle 6"/>
          <p:cNvSpPr/>
          <p:nvPr/>
        </p:nvSpPr>
        <p:spPr>
          <a:xfrm>
            <a:off x="625277" y="7204599"/>
            <a:ext cx="3292438" cy="1846659"/>
          </a:xfrm>
          <a:prstGeom prst="rect">
            <a:avLst/>
          </a:prstGeom>
        </p:spPr>
        <p:txBody>
          <a:bodyPr wrap="square">
            <a:spAutoFit/>
          </a:bodyPr>
          <a:lstStyle/>
          <a:p>
            <a:pPr algn="just"/>
            <a:r>
              <a:rPr lang="en-GB" sz="1200" dirty="0">
                <a:solidFill>
                  <a:srgbClr val="222222"/>
                </a:solidFill>
                <a:latin typeface="Independent Serif"/>
              </a:rPr>
              <a:t>In the watery lanes between the shacks, floating shops make their way with </a:t>
            </a:r>
            <a:r>
              <a:rPr lang="en-GB" sz="1200" dirty="0" err="1">
                <a:solidFill>
                  <a:srgbClr val="222222"/>
                </a:solidFill>
                <a:latin typeface="Independent Serif"/>
              </a:rPr>
              <a:t>phonecards</a:t>
            </a:r>
            <a:r>
              <a:rPr lang="en-GB" sz="1200" dirty="0">
                <a:solidFill>
                  <a:srgbClr val="222222"/>
                </a:solidFill>
                <a:latin typeface="Independent Serif"/>
              </a:rPr>
              <a:t>, sweets, biscuits and tea. Fed by an endless supply of raw sewerage, which falls from hundreds of crude outhouses at eye level as you pass, the water itself is so dark and viscous that it seems to part only reluctantly on either side of the </a:t>
            </a:r>
            <a:r>
              <a:rPr lang="en-GB" sz="1200" dirty="0" smtClean="0">
                <a:solidFill>
                  <a:srgbClr val="222222"/>
                </a:solidFill>
                <a:latin typeface="Independent Serif"/>
              </a:rPr>
              <a:t>hull of the boat</a:t>
            </a:r>
            <a:r>
              <a:rPr lang="en-GB" dirty="0" smtClean="0">
                <a:solidFill>
                  <a:srgbClr val="222222"/>
                </a:solidFill>
                <a:latin typeface="Independent Serif"/>
              </a:rPr>
              <a:t>.</a:t>
            </a:r>
            <a:endParaRPr lang="en-GB" dirty="0"/>
          </a:p>
        </p:txBody>
      </p:sp>
      <p:sp>
        <p:nvSpPr>
          <p:cNvPr id="8" name="Rectangle 7"/>
          <p:cNvSpPr/>
          <p:nvPr/>
        </p:nvSpPr>
        <p:spPr>
          <a:xfrm>
            <a:off x="4078267" y="1382326"/>
            <a:ext cx="2500333" cy="7109639"/>
          </a:xfrm>
          <a:prstGeom prst="rect">
            <a:avLst/>
          </a:prstGeom>
        </p:spPr>
        <p:txBody>
          <a:bodyPr wrap="square">
            <a:spAutoFit/>
          </a:bodyPr>
          <a:lstStyle/>
          <a:p>
            <a:pPr algn="just" fontAlgn="base"/>
            <a:r>
              <a:rPr lang="en-GB" sz="1200" dirty="0">
                <a:solidFill>
                  <a:srgbClr val="222222"/>
                </a:solidFill>
                <a:latin typeface="Independent Serif"/>
              </a:rPr>
              <a:t>Naked children splash about in the toxic water, jumping from one dug-out canoe to another, or swimming from one shack to another. </a:t>
            </a:r>
            <a:endParaRPr lang="en-GB" sz="1200" dirty="0" smtClean="0">
              <a:solidFill>
                <a:srgbClr val="222222"/>
              </a:solidFill>
              <a:latin typeface="Independent Serif"/>
            </a:endParaRPr>
          </a:p>
          <a:p>
            <a:pPr algn="just" fontAlgn="base"/>
            <a:endParaRPr lang="en-GB" sz="1200" dirty="0">
              <a:solidFill>
                <a:srgbClr val="222222"/>
              </a:solidFill>
              <a:latin typeface="Independent Serif"/>
            </a:endParaRPr>
          </a:p>
          <a:p>
            <a:pPr algn="just" fontAlgn="base"/>
            <a:endParaRPr lang="en-GB" sz="1200" dirty="0" smtClean="0">
              <a:solidFill>
                <a:srgbClr val="222222"/>
              </a:solidFill>
              <a:latin typeface="Independent Serif"/>
            </a:endParaRPr>
          </a:p>
          <a:p>
            <a:pPr algn="just" fontAlgn="base"/>
            <a:endParaRPr lang="en-GB" sz="1200" dirty="0">
              <a:solidFill>
                <a:srgbClr val="222222"/>
              </a:solidFill>
              <a:latin typeface="Independent Serif"/>
            </a:endParaRPr>
          </a:p>
          <a:p>
            <a:pPr algn="just" fontAlgn="base"/>
            <a:endParaRPr lang="en-GB" sz="1200" dirty="0" smtClean="0">
              <a:solidFill>
                <a:srgbClr val="222222"/>
              </a:solidFill>
              <a:latin typeface="Independent Serif"/>
            </a:endParaRPr>
          </a:p>
          <a:p>
            <a:pPr algn="just" fontAlgn="base"/>
            <a:endParaRPr lang="en-GB" sz="1200" dirty="0">
              <a:solidFill>
                <a:srgbClr val="222222"/>
              </a:solidFill>
              <a:latin typeface="Independent Serif"/>
            </a:endParaRPr>
          </a:p>
          <a:p>
            <a:pPr algn="just" fontAlgn="base"/>
            <a:endParaRPr lang="en-GB" sz="1200" dirty="0" smtClean="0">
              <a:solidFill>
                <a:srgbClr val="222222"/>
              </a:solidFill>
              <a:latin typeface="Independent Serif"/>
            </a:endParaRPr>
          </a:p>
          <a:p>
            <a:pPr algn="just" fontAlgn="base"/>
            <a:endParaRPr lang="en-GB" sz="1200" dirty="0">
              <a:solidFill>
                <a:srgbClr val="222222"/>
              </a:solidFill>
              <a:latin typeface="Independent Serif"/>
            </a:endParaRPr>
          </a:p>
          <a:p>
            <a:pPr algn="just" fontAlgn="base"/>
            <a:endParaRPr lang="en-GB" sz="1200" dirty="0" smtClean="0">
              <a:solidFill>
                <a:srgbClr val="222222"/>
              </a:solidFill>
              <a:latin typeface="Independent Serif"/>
            </a:endParaRPr>
          </a:p>
          <a:p>
            <a:pPr algn="just" fontAlgn="base"/>
            <a:r>
              <a:rPr lang="en-GB" sz="1200" dirty="0" smtClean="0">
                <a:solidFill>
                  <a:srgbClr val="222222"/>
                </a:solidFill>
                <a:latin typeface="Independent Serif"/>
              </a:rPr>
              <a:t>Underneath </a:t>
            </a:r>
            <a:r>
              <a:rPr lang="en-GB" sz="1200" dirty="0">
                <a:solidFill>
                  <a:srgbClr val="222222"/>
                </a:solidFill>
                <a:latin typeface="Independent Serif"/>
              </a:rPr>
              <a:t>the huts, in the grey mounds of plastic waste that form </a:t>
            </a:r>
            <a:r>
              <a:rPr lang="en-GB" sz="1200" dirty="0" smtClean="0">
                <a:solidFill>
                  <a:srgbClr val="222222"/>
                </a:solidFill>
                <a:latin typeface="Independent Serif"/>
              </a:rPr>
              <a:t>mounds </a:t>
            </a:r>
            <a:r>
              <a:rPr lang="en-GB" sz="1200" dirty="0">
                <a:solidFill>
                  <a:srgbClr val="222222"/>
                </a:solidFill>
                <a:latin typeface="Independent Serif"/>
              </a:rPr>
              <a:t>of rubbish, chickens peck away in search of something nutritious. Just above the waterline thousands of what look like armoured white lice swarm over the wooden supports, making use of the final inches of available space. "Those coming here are those who just hear about Lagos," says </a:t>
            </a:r>
            <a:r>
              <a:rPr lang="en-GB" sz="1200" dirty="0" smtClean="0">
                <a:solidFill>
                  <a:srgbClr val="222222"/>
                </a:solidFill>
                <a:latin typeface="Independent Serif"/>
              </a:rPr>
              <a:t>Joseph </a:t>
            </a:r>
            <a:r>
              <a:rPr lang="en-GB" sz="1200" dirty="0" err="1" smtClean="0">
                <a:solidFill>
                  <a:srgbClr val="222222"/>
                </a:solidFill>
                <a:latin typeface="Independent Serif"/>
              </a:rPr>
              <a:t>Blabi</a:t>
            </a:r>
            <a:r>
              <a:rPr lang="en-GB" sz="1200" dirty="0" smtClean="0">
                <a:solidFill>
                  <a:srgbClr val="222222"/>
                </a:solidFill>
                <a:latin typeface="Independent Serif"/>
              </a:rPr>
              <a:t> (28 year old resident) </a:t>
            </a:r>
            <a:r>
              <a:rPr lang="en-GB" sz="1200" dirty="0">
                <a:solidFill>
                  <a:srgbClr val="222222"/>
                </a:solidFill>
                <a:latin typeface="Independent Serif"/>
              </a:rPr>
              <a:t>perched dead in the middle of the canoe, not wanting to touch anything</a:t>
            </a:r>
            <a:r>
              <a:rPr lang="en-GB" sz="1200" dirty="0" smtClean="0">
                <a:solidFill>
                  <a:srgbClr val="222222"/>
                </a:solidFill>
                <a:latin typeface="Independent Serif"/>
              </a:rPr>
              <a:t>.</a:t>
            </a:r>
          </a:p>
          <a:p>
            <a:pPr algn="just" fontAlgn="base"/>
            <a:endParaRPr lang="en-GB" sz="1200" dirty="0">
              <a:solidFill>
                <a:srgbClr val="222222"/>
              </a:solidFill>
              <a:latin typeface="Independent Serif"/>
            </a:endParaRPr>
          </a:p>
          <a:p>
            <a:pPr algn="just" fontAlgn="base"/>
            <a:r>
              <a:rPr lang="en-GB" sz="1200" dirty="0">
                <a:solidFill>
                  <a:srgbClr val="222222"/>
                </a:solidFill>
                <a:latin typeface="Independent Serif"/>
              </a:rPr>
              <a:t>"They have no idea how hard it is to survive here." There is nothing close self-pity in his voice, nor is there hopelessness. "Lagos is good; it's not bad," he insists. "Yes, you have to work and struggle. </a:t>
            </a:r>
            <a:r>
              <a:rPr lang="en-GB" sz="1200" dirty="0" smtClean="0">
                <a:solidFill>
                  <a:srgbClr val="222222"/>
                </a:solidFill>
                <a:latin typeface="Independent Serif"/>
              </a:rPr>
              <a:t>Lagos </a:t>
            </a:r>
            <a:r>
              <a:rPr lang="en-GB" sz="1200" dirty="0">
                <a:solidFill>
                  <a:srgbClr val="222222"/>
                </a:solidFill>
                <a:latin typeface="Independent Serif"/>
              </a:rPr>
              <a:t>isn't a place where come and sit down. You come to </a:t>
            </a:r>
            <a:r>
              <a:rPr lang="en-GB" sz="1200" dirty="0" smtClean="0">
                <a:solidFill>
                  <a:srgbClr val="222222"/>
                </a:solidFill>
                <a:latin typeface="Independent Serif"/>
              </a:rPr>
              <a:t>work”</a:t>
            </a:r>
            <a:endParaRPr lang="en-GB" sz="1200" b="0" i="0" dirty="0">
              <a:solidFill>
                <a:srgbClr val="222222"/>
              </a:solidFill>
              <a:effectLst/>
              <a:latin typeface="Independent Serif"/>
            </a:endParaRPr>
          </a:p>
        </p:txBody>
      </p:sp>
      <p:pic>
        <p:nvPicPr>
          <p:cNvPr id="4098" name="Picture 2" descr="https://static.independent.co.uk/s3fs-public/thumbnails/image/2010/04/14/13/353121.bin"/>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55803" y="5509831"/>
            <a:ext cx="2431385" cy="1612392"/>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https://static.independent.co.uk/s3fs-public/thumbnails/image/2010/04/14/13/353130.bin"/>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458588" y="2332226"/>
            <a:ext cx="1760591" cy="1167550"/>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558375" y="330851"/>
            <a:ext cx="5450847" cy="338554"/>
          </a:xfrm>
          <a:prstGeom prst="rect">
            <a:avLst/>
          </a:prstGeom>
          <a:noFill/>
        </p:spPr>
        <p:txBody>
          <a:bodyPr wrap="square" rtlCol="0">
            <a:spAutoFit/>
          </a:bodyPr>
          <a:lstStyle/>
          <a:p>
            <a:r>
              <a:rPr lang="en-GB" sz="1600" b="1" u="sng" dirty="0" smtClean="0">
                <a:latin typeface="Consolas" panose="020B0609020204030204" pitchFamily="49" charset="0"/>
              </a:rPr>
              <a:t>Section C: Slums of hope or slums of despair?</a:t>
            </a:r>
            <a:endParaRPr lang="en-GB" sz="1600" b="1" u="sng" dirty="0">
              <a:latin typeface="Consolas" panose="020B0609020204030204" pitchFamily="49" charset="0"/>
            </a:endParaRPr>
          </a:p>
        </p:txBody>
      </p:sp>
      <p:sp>
        <p:nvSpPr>
          <p:cNvPr id="10" name="TextBox 9"/>
          <p:cNvSpPr txBox="1"/>
          <p:nvPr/>
        </p:nvSpPr>
        <p:spPr>
          <a:xfrm>
            <a:off x="488715" y="773844"/>
            <a:ext cx="5660804" cy="305355"/>
          </a:xfrm>
          <a:prstGeom prst="rect">
            <a:avLst/>
          </a:prstGeom>
          <a:noFill/>
          <a:ln>
            <a:solidFill>
              <a:schemeClr val="tx1"/>
            </a:solidFill>
          </a:ln>
        </p:spPr>
        <p:txBody>
          <a:bodyPr wrap="square" rtlCol="0">
            <a:spAutoFit/>
          </a:bodyPr>
          <a:lstStyle/>
          <a:p>
            <a:r>
              <a:rPr lang="en-GB" sz="1400" b="1" dirty="0" smtClean="0"/>
              <a:t>Figure 18: Inside the Ultimate Mega-city </a:t>
            </a:r>
            <a:r>
              <a:rPr lang="en-GB" sz="1100" dirty="0" smtClean="0"/>
              <a:t>(extract from The Independent, 2010)</a:t>
            </a:r>
            <a:endParaRPr lang="en-GB" sz="1100" dirty="0"/>
          </a:p>
        </p:txBody>
      </p:sp>
      <p:pic>
        <p:nvPicPr>
          <p:cNvPr id="4104" name="Picture 8" descr="https://static.independent.co.uk/s3fs-public/thumbnails/image/2010/04/15/12/353884.bin"/>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53869" y="2397989"/>
            <a:ext cx="2298692" cy="1568948"/>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p:nvSpPr>
        <p:spPr>
          <a:xfrm>
            <a:off x="488715" y="1382326"/>
            <a:ext cx="3429000" cy="1015663"/>
          </a:xfrm>
          <a:prstGeom prst="rect">
            <a:avLst/>
          </a:prstGeom>
        </p:spPr>
        <p:txBody>
          <a:bodyPr wrap="square">
            <a:spAutoFit/>
          </a:bodyPr>
          <a:lstStyle/>
          <a:p>
            <a:pPr algn="just"/>
            <a:r>
              <a:rPr lang="en-GB" sz="1200" dirty="0">
                <a:solidFill>
                  <a:srgbClr val="222222"/>
                </a:solidFill>
                <a:latin typeface="Independent Serif"/>
              </a:rPr>
              <a:t>For the 6,000 newcomers thought to arrive every day from across the West Africa region, the city holds the promise of something more than surviving: the possibility of riches for people who have little or no choice.</a:t>
            </a:r>
            <a:endParaRPr lang="en-GB" sz="1200" dirty="0"/>
          </a:p>
        </p:txBody>
      </p:sp>
    </p:spTree>
    <p:extLst>
      <p:ext uri="{BB962C8B-B14F-4D97-AF65-F5344CB8AC3E}">
        <p14:creationId xmlns:p14="http://schemas.microsoft.com/office/powerpoint/2010/main" val="10656901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99DA6CD-1593-4692-8172-0213A7706280}" type="slidenum">
              <a:rPr lang="en-GB" smtClean="0"/>
              <a:t>6</a:t>
            </a:fld>
            <a:endParaRPr lang="en-GB"/>
          </a:p>
        </p:txBody>
      </p:sp>
      <p:sp>
        <p:nvSpPr>
          <p:cNvPr id="5" name="Rectangle 4"/>
          <p:cNvSpPr/>
          <p:nvPr/>
        </p:nvSpPr>
        <p:spPr>
          <a:xfrm>
            <a:off x="1457739" y="1241369"/>
            <a:ext cx="4928772" cy="1477328"/>
          </a:xfrm>
          <a:prstGeom prst="rect">
            <a:avLst/>
          </a:prstGeom>
          <a:ln>
            <a:solidFill>
              <a:schemeClr val="tx1"/>
            </a:solidFill>
          </a:ln>
        </p:spPr>
        <p:txBody>
          <a:bodyPr wrap="square">
            <a:spAutoFit/>
          </a:bodyPr>
          <a:lstStyle/>
          <a:p>
            <a:pPr algn="just"/>
            <a:r>
              <a:rPr lang="en-GB" sz="1200" dirty="0">
                <a:solidFill>
                  <a:srgbClr val="000000"/>
                </a:solidFill>
                <a:latin typeface="Source Code Pro" panose="020B0509030403020204" pitchFamily="49" charset="0"/>
              </a:rPr>
              <a:t>In the morning we drive to </a:t>
            </a:r>
            <a:r>
              <a:rPr lang="en-GB" sz="1200" dirty="0" err="1">
                <a:solidFill>
                  <a:srgbClr val="000000"/>
                </a:solidFill>
                <a:latin typeface="Source Code Pro" panose="020B0509030403020204" pitchFamily="49" charset="0"/>
              </a:rPr>
              <a:t>Kibera</a:t>
            </a:r>
            <a:r>
              <a:rPr lang="en-GB" sz="1200" dirty="0">
                <a:solidFill>
                  <a:srgbClr val="000000"/>
                </a:solidFill>
                <a:latin typeface="Source Code Pro" panose="020B0509030403020204" pitchFamily="49" charset="0"/>
              </a:rPr>
              <a:t>, a sea of tin roofs filling a mile or so of steamy hillside on the south side of the city. </a:t>
            </a:r>
            <a:r>
              <a:rPr lang="en-GB" sz="1200" dirty="0" err="1">
                <a:solidFill>
                  <a:srgbClr val="000000"/>
                </a:solidFill>
                <a:latin typeface="Source Code Pro" panose="020B0509030403020204" pitchFamily="49" charset="0"/>
              </a:rPr>
              <a:t>Kibera</a:t>
            </a:r>
            <a:r>
              <a:rPr lang="en-GB" sz="1200" dirty="0">
                <a:solidFill>
                  <a:srgbClr val="000000"/>
                </a:solidFill>
                <a:latin typeface="Source Code Pro" panose="020B0509030403020204" pitchFamily="49" charset="0"/>
              </a:rPr>
              <a:t> is the biggest slum in </a:t>
            </a:r>
            <a:r>
              <a:rPr lang="en-GB" sz="1200" dirty="0" smtClean="0">
                <a:solidFill>
                  <a:srgbClr val="000000"/>
                </a:solidFill>
                <a:latin typeface="Source Code Pro" panose="020B0509030403020204" pitchFamily="49" charset="0"/>
              </a:rPr>
              <a:t>Nairobi. </a:t>
            </a:r>
            <a:r>
              <a:rPr lang="en-GB" sz="1200" dirty="0">
                <a:solidFill>
                  <a:srgbClr val="000000"/>
                </a:solidFill>
                <a:latin typeface="Source Code Pro" panose="020B0509030403020204" pitchFamily="49" charset="0"/>
              </a:rPr>
              <a:t>Nobody knows how many people live there. It's at least 700,000, but it may be as many as a million, perhaps more. </a:t>
            </a:r>
            <a:r>
              <a:rPr lang="en-GB" sz="1200" dirty="0" smtClean="0">
                <a:solidFill>
                  <a:srgbClr val="000000"/>
                </a:solidFill>
                <a:latin typeface="Source Code Pro" panose="020B0509030403020204" pitchFamily="49" charset="0"/>
              </a:rPr>
              <a:t>There are thousands of AIDS orphans</a:t>
            </a:r>
            <a:r>
              <a:rPr lang="en-GB" dirty="0" smtClean="0">
                <a:solidFill>
                  <a:srgbClr val="000000"/>
                </a:solidFill>
                <a:latin typeface="Times New Roman" panose="02020603050405020304" pitchFamily="18" charset="0"/>
              </a:rPr>
              <a:t>.</a:t>
            </a:r>
            <a:endParaRPr lang="en-GB" dirty="0"/>
          </a:p>
        </p:txBody>
      </p:sp>
      <p:sp>
        <p:nvSpPr>
          <p:cNvPr id="6" name="Rectangle 5"/>
          <p:cNvSpPr/>
          <p:nvPr/>
        </p:nvSpPr>
        <p:spPr>
          <a:xfrm>
            <a:off x="1457739" y="2884218"/>
            <a:ext cx="4928772" cy="5078313"/>
          </a:xfrm>
          <a:prstGeom prst="rect">
            <a:avLst/>
          </a:prstGeom>
          <a:ln>
            <a:solidFill>
              <a:schemeClr val="tx1"/>
            </a:solidFill>
          </a:ln>
        </p:spPr>
        <p:txBody>
          <a:bodyPr wrap="square">
            <a:spAutoFit/>
          </a:bodyPr>
          <a:lstStyle/>
          <a:p>
            <a:pPr algn="just"/>
            <a:r>
              <a:rPr lang="en-GB" sz="1200" dirty="0">
                <a:solidFill>
                  <a:srgbClr val="000000"/>
                </a:solidFill>
                <a:latin typeface="Source Code Pro" panose="020B0509030403020204" pitchFamily="49" charset="0"/>
              </a:rPr>
              <a:t>You can't just go in to </a:t>
            </a:r>
            <a:r>
              <a:rPr lang="en-GB" sz="1200" dirty="0" err="1">
                <a:solidFill>
                  <a:srgbClr val="000000"/>
                </a:solidFill>
                <a:latin typeface="Source Code Pro" panose="020B0509030403020204" pitchFamily="49" charset="0"/>
              </a:rPr>
              <a:t>Kibera</a:t>
            </a:r>
            <a:r>
              <a:rPr lang="en-GB" sz="1200" dirty="0">
                <a:solidFill>
                  <a:srgbClr val="000000"/>
                </a:solidFill>
                <a:latin typeface="Source Code Pro" panose="020B0509030403020204" pitchFamily="49" charset="0"/>
              </a:rPr>
              <a:t> if you are an outsider. Well, you can, but you wouldn't come out again. </a:t>
            </a:r>
            <a:r>
              <a:rPr lang="en-GB" sz="1200" dirty="0" err="1">
                <a:solidFill>
                  <a:srgbClr val="000000"/>
                </a:solidFill>
                <a:latin typeface="Source Code Pro" panose="020B0509030403020204" pitchFamily="49" charset="0"/>
              </a:rPr>
              <a:t>Kibera</a:t>
            </a:r>
            <a:r>
              <a:rPr lang="en-GB" sz="1200" dirty="0">
                <a:solidFill>
                  <a:srgbClr val="000000"/>
                </a:solidFill>
                <a:latin typeface="Source Code Pro" panose="020B0509030403020204" pitchFamily="49" charset="0"/>
              </a:rPr>
              <a:t> is a dangerous place. </a:t>
            </a:r>
            <a:endParaRPr lang="en-GB" sz="1200" dirty="0" smtClean="0">
              <a:solidFill>
                <a:srgbClr val="000000"/>
              </a:solidFill>
              <a:latin typeface="Source Code Pro" panose="020B0509030403020204" pitchFamily="49" charset="0"/>
            </a:endParaRPr>
          </a:p>
          <a:p>
            <a:pPr algn="just"/>
            <a:endParaRPr lang="en-GB" sz="1200" dirty="0">
              <a:solidFill>
                <a:srgbClr val="000000"/>
              </a:solidFill>
              <a:latin typeface="Source Code Pro" panose="020B0509030403020204" pitchFamily="49" charset="0"/>
            </a:endParaRPr>
          </a:p>
          <a:p>
            <a:pPr algn="just"/>
            <a:r>
              <a:rPr lang="en-GB" sz="1200" dirty="0" smtClean="0">
                <a:solidFill>
                  <a:srgbClr val="000000"/>
                </a:solidFill>
                <a:latin typeface="Source Code Pro" panose="020B0509030403020204" pitchFamily="49" charset="0"/>
              </a:rPr>
              <a:t>To </a:t>
            </a:r>
            <a:r>
              <a:rPr lang="en-GB" sz="1200" dirty="0">
                <a:solidFill>
                  <a:srgbClr val="000000"/>
                </a:solidFill>
                <a:latin typeface="Source Code Pro" panose="020B0509030403020204" pitchFamily="49" charset="0"/>
              </a:rPr>
              <a:t>step into </a:t>
            </a:r>
            <a:r>
              <a:rPr lang="en-GB" sz="1200" dirty="0" err="1">
                <a:solidFill>
                  <a:srgbClr val="000000"/>
                </a:solidFill>
                <a:latin typeface="Source Code Pro" panose="020B0509030403020204" pitchFamily="49" charset="0"/>
              </a:rPr>
              <a:t>Kibera</a:t>
            </a:r>
            <a:r>
              <a:rPr lang="en-GB" sz="1200" dirty="0">
                <a:solidFill>
                  <a:srgbClr val="000000"/>
                </a:solidFill>
                <a:latin typeface="Source Code Pro" panose="020B0509030403020204" pitchFamily="49" charset="0"/>
              </a:rPr>
              <a:t> is to be lost at once in a random, seemingly endless warren of rank, narrow passageways wandering between rows of frail, dirt-floored hovels made of tin and mud and twigs and holes. Each shanty on average is ten feet by ten and home to five or six people. </a:t>
            </a:r>
            <a:endParaRPr lang="en-GB" sz="1200" dirty="0" smtClean="0">
              <a:solidFill>
                <a:srgbClr val="000000"/>
              </a:solidFill>
              <a:latin typeface="Source Code Pro" panose="020B0509030403020204" pitchFamily="49" charset="0"/>
            </a:endParaRPr>
          </a:p>
          <a:p>
            <a:pPr algn="just"/>
            <a:endParaRPr lang="en-GB" sz="1200" dirty="0">
              <a:solidFill>
                <a:srgbClr val="000000"/>
              </a:solidFill>
              <a:latin typeface="Source Code Pro" panose="020B0509030403020204" pitchFamily="49" charset="0"/>
            </a:endParaRPr>
          </a:p>
          <a:p>
            <a:pPr algn="just"/>
            <a:r>
              <a:rPr lang="en-GB" sz="1200" dirty="0" smtClean="0">
                <a:solidFill>
                  <a:srgbClr val="000000"/>
                </a:solidFill>
                <a:latin typeface="Source Code Pro" panose="020B0509030403020204" pitchFamily="49" charset="0"/>
              </a:rPr>
              <a:t>Down </a:t>
            </a:r>
            <a:r>
              <a:rPr lang="en-GB" sz="1200" dirty="0">
                <a:solidFill>
                  <a:srgbClr val="000000"/>
                </a:solidFill>
                <a:latin typeface="Source Code Pro" panose="020B0509030403020204" pitchFamily="49" charset="0"/>
              </a:rPr>
              <a:t>the centre of each lane runs a shallow trench filled with a trickle of water and things you don't want to see or step in. </a:t>
            </a:r>
            <a:endParaRPr lang="en-GB" sz="1200" dirty="0" smtClean="0">
              <a:solidFill>
                <a:srgbClr val="000000"/>
              </a:solidFill>
              <a:latin typeface="Source Code Pro" panose="020B0509030403020204" pitchFamily="49" charset="0"/>
            </a:endParaRPr>
          </a:p>
          <a:p>
            <a:pPr algn="just"/>
            <a:endParaRPr lang="en-GB" sz="1200" dirty="0">
              <a:solidFill>
                <a:srgbClr val="000000"/>
              </a:solidFill>
              <a:latin typeface="Source Code Pro" panose="020B0509030403020204" pitchFamily="49" charset="0"/>
            </a:endParaRPr>
          </a:p>
          <a:p>
            <a:pPr algn="just"/>
            <a:r>
              <a:rPr lang="en-GB" sz="1200" dirty="0" smtClean="0">
                <a:solidFill>
                  <a:srgbClr val="000000"/>
                </a:solidFill>
                <a:latin typeface="Source Code Pro" panose="020B0509030403020204" pitchFamily="49" charset="0"/>
              </a:rPr>
              <a:t>There </a:t>
            </a:r>
            <a:r>
              <a:rPr lang="en-GB" sz="1200" dirty="0">
                <a:solidFill>
                  <a:srgbClr val="000000"/>
                </a:solidFill>
                <a:latin typeface="Source Code Pro" panose="020B0509030403020204" pitchFamily="49" charset="0"/>
              </a:rPr>
              <a:t>are no services in </a:t>
            </a:r>
            <a:r>
              <a:rPr lang="en-GB" sz="1200" dirty="0" err="1">
                <a:solidFill>
                  <a:srgbClr val="000000"/>
                </a:solidFill>
                <a:latin typeface="Source Code Pro" panose="020B0509030403020204" pitchFamily="49" charset="0"/>
              </a:rPr>
              <a:t>Kibera</a:t>
            </a:r>
            <a:r>
              <a:rPr lang="en-GB" sz="1200" dirty="0">
                <a:solidFill>
                  <a:srgbClr val="000000"/>
                </a:solidFill>
                <a:latin typeface="Source Code Pro" panose="020B0509030403020204" pitchFamily="49" charset="0"/>
              </a:rPr>
              <a:t>--no running water, no rubbish collection, virtually no electricity, not a single flush toilet. </a:t>
            </a:r>
            <a:endParaRPr lang="en-GB" sz="1200" dirty="0" smtClean="0">
              <a:solidFill>
                <a:srgbClr val="000000"/>
              </a:solidFill>
              <a:latin typeface="Source Code Pro" panose="020B0509030403020204" pitchFamily="49" charset="0"/>
            </a:endParaRPr>
          </a:p>
          <a:p>
            <a:pPr algn="just"/>
            <a:endParaRPr lang="en-GB" sz="1200" dirty="0">
              <a:solidFill>
                <a:srgbClr val="000000"/>
              </a:solidFill>
              <a:latin typeface="Source Code Pro" panose="020B0509030403020204" pitchFamily="49" charset="0"/>
            </a:endParaRPr>
          </a:p>
          <a:p>
            <a:pPr algn="just"/>
            <a:r>
              <a:rPr lang="en-GB" sz="1200" dirty="0" smtClean="0">
                <a:solidFill>
                  <a:srgbClr val="000000"/>
                </a:solidFill>
                <a:latin typeface="Source Code Pro" panose="020B0509030403020204" pitchFamily="49" charset="0"/>
              </a:rPr>
              <a:t>In </a:t>
            </a:r>
            <a:r>
              <a:rPr lang="en-GB" sz="1200" dirty="0">
                <a:solidFill>
                  <a:srgbClr val="000000"/>
                </a:solidFill>
                <a:latin typeface="Source Code Pro" panose="020B0509030403020204" pitchFamily="49" charset="0"/>
              </a:rPr>
              <a:t>the rainy season, the whole </a:t>
            </a:r>
            <a:r>
              <a:rPr lang="en-GB" sz="1200" dirty="0" smtClean="0">
                <a:solidFill>
                  <a:srgbClr val="000000"/>
                </a:solidFill>
                <a:latin typeface="Source Code Pro" panose="020B0509030403020204" pitchFamily="49" charset="0"/>
              </a:rPr>
              <a:t>area becomes </a:t>
            </a:r>
            <a:r>
              <a:rPr lang="en-GB" sz="1200" dirty="0">
                <a:solidFill>
                  <a:srgbClr val="000000"/>
                </a:solidFill>
                <a:latin typeface="Source Code Pro" panose="020B0509030403020204" pitchFamily="49" charset="0"/>
              </a:rPr>
              <a:t>a liquid ooze. In the dry season it has the charm and healthfulness of a rubbish tip. In all seasons it smells of rot. It's a little like wandering through a privy. </a:t>
            </a:r>
            <a:endParaRPr lang="en-GB" sz="1200" dirty="0" smtClean="0">
              <a:solidFill>
                <a:srgbClr val="000000"/>
              </a:solidFill>
              <a:latin typeface="Source Code Pro" panose="020B0509030403020204" pitchFamily="49" charset="0"/>
            </a:endParaRPr>
          </a:p>
          <a:p>
            <a:pPr algn="just"/>
            <a:endParaRPr lang="en-GB" sz="1200" dirty="0">
              <a:solidFill>
                <a:srgbClr val="000000"/>
              </a:solidFill>
              <a:latin typeface="Source Code Pro" panose="020B0509030403020204" pitchFamily="49" charset="0"/>
            </a:endParaRPr>
          </a:p>
          <a:p>
            <a:pPr algn="just"/>
            <a:r>
              <a:rPr lang="en-GB" sz="1200" dirty="0" smtClean="0">
                <a:solidFill>
                  <a:srgbClr val="000000"/>
                </a:solidFill>
                <a:latin typeface="Source Code Pro" panose="020B0509030403020204" pitchFamily="49" charset="0"/>
              </a:rPr>
              <a:t>Whatever </a:t>
            </a:r>
            <a:r>
              <a:rPr lang="en-GB" sz="1200" dirty="0">
                <a:solidFill>
                  <a:srgbClr val="000000"/>
                </a:solidFill>
                <a:latin typeface="Source Code Pro" panose="020B0509030403020204" pitchFamily="49" charset="0"/>
              </a:rPr>
              <a:t>is the most awful place you have ever experienced, </a:t>
            </a:r>
            <a:r>
              <a:rPr lang="en-GB" sz="1200" dirty="0" err="1">
                <a:solidFill>
                  <a:srgbClr val="000000"/>
                </a:solidFill>
                <a:latin typeface="Source Code Pro" panose="020B0509030403020204" pitchFamily="49" charset="0"/>
              </a:rPr>
              <a:t>Kibera</a:t>
            </a:r>
            <a:r>
              <a:rPr lang="en-GB" sz="1200" dirty="0">
                <a:solidFill>
                  <a:srgbClr val="000000"/>
                </a:solidFill>
                <a:latin typeface="Source Code Pro" panose="020B0509030403020204" pitchFamily="49" charset="0"/>
              </a:rPr>
              <a:t> is worse.</a:t>
            </a:r>
            <a:endParaRPr lang="en-GB" sz="1200" b="0" i="0" dirty="0">
              <a:solidFill>
                <a:srgbClr val="000000"/>
              </a:solidFill>
              <a:effectLst/>
              <a:latin typeface="Source Code Pro" panose="020B0509030403020204" pitchFamily="49" charset="0"/>
            </a:endParaRPr>
          </a:p>
        </p:txBody>
      </p:sp>
      <p:sp>
        <p:nvSpPr>
          <p:cNvPr id="7" name="TextBox 6"/>
          <p:cNvSpPr txBox="1"/>
          <p:nvPr/>
        </p:nvSpPr>
        <p:spPr>
          <a:xfrm>
            <a:off x="1399540" y="816378"/>
            <a:ext cx="4864100" cy="369332"/>
          </a:xfrm>
          <a:prstGeom prst="rect">
            <a:avLst/>
          </a:prstGeom>
          <a:noFill/>
        </p:spPr>
        <p:txBody>
          <a:bodyPr wrap="square" rtlCol="0">
            <a:spAutoFit/>
          </a:bodyPr>
          <a:lstStyle/>
          <a:p>
            <a:r>
              <a:rPr lang="en-GB" b="1" dirty="0" smtClean="0"/>
              <a:t>Extract from Bill Bryson’s African Diary</a:t>
            </a:r>
            <a:endParaRPr lang="en-GB" b="1" dirty="0"/>
          </a:p>
        </p:txBody>
      </p:sp>
      <p:sp>
        <p:nvSpPr>
          <p:cNvPr id="2" name="TextBox 1"/>
          <p:cNvSpPr txBox="1"/>
          <p:nvPr/>
        </p:nvSpPr>
        <p:spPr>
          <a:xfrm>
            <a:off x="247134" y="149191"/>
            <a:ext cx="6439364" cy="523220"/>
          </a:xfrm>
          <a:prstGeom prst="rect">
            <a:avLst/>
          </a:prstGeom>
          <a:noFill/>
        </p:spPr>
        <p:txBody>
          <a:bodyPr wrap="square" rtlCol="0">
            <a:spAutoFit/>
          </a:bodyPr>
          <a:lstStyle/>
          <a:p>
            <a:r>
              <a:rPr lang="en-GB" sz="1400" b="1" dirty="0" smtClean="0"/>
              <a:t>Figure 19</a:t>
            </a:r>
          </a:p>
          <a:p>
            <a:r>
              <a:rPr lang="en-GB" sz="1400" b="1" dirty="0" smtClean="0"/>
              <a:t>Qualitative Source – Eye-witness description from a travel journal published in 2002</a:t>
            </a:r>
            <a:endParaRPr lang="en-GB" sz="1400" b="1" dirty="0"/>
          </a:p>
        </p:txBody>
      </p:sp>
      <p:sp>
        <p:nvSpPr>
          <p:cNvPr id="3" name="TextBox 2"/>
          <p:cNvSpPr txBox="1"/>
          <p:nvPr/>
        </p:nvSpPr>
        <p:spPr>
          <a:xfrm>
            <a:off x="836133" y="8237369"/>
            <a:ext cx="5488942" cy="1231106"/>
          </a:xfrm>
          <a:prstGeom prst="rect">
            <a:avLst/>
          </a:prstGeom>
          <a:noFill/>
          <a:ln w="38100">
            <a:solidFill>
              <a:schemeClr val="tx1"/>
            </a:solidFill>
            <a:prstDash val="sysDash"/>
          </a:ln>
        </p:spPr>
        <p:txBody>
          <a:bodyPr wrap="square" rtlCol="0">
            <a:spAutoFit/>
          </a:bodyPr>
          <a:lstStyle/>
          <a:p>
            <a:r>
              <a:rPr lang="en-GB" sz="1400" b="1" u="sng" dirty="0" smtClean="0"/>
              <a:t>THINK – questions to consider</a:t>
            </a:r>
          </a:p>
          <a:p>
            <a:pPr marL="285750" indent="-285750">
              <a:buFont typeface="Arial" panose="020B0604020202020204" pitchFamily="34" charset="0"/>
              <a:buChar char="•"/>
            </a:pPr>
            <a:r>
              <a:rPr lang="en-GB" sz="1200" dirty="0" smtClean="0"/>
              <a:t>Who might Bill Bryson be?</a:t>
            </a:r>
          </a:p>
          <a:p>
            <a:pPr marL="285750" indent="-285750">
              <a:buFont typeface="Arial" panose="020B0604020202020204" pitchFamily="34" charset="0"/>
              <a:buChar char="•"/>
            </a:pPr>
            <a:r>
              <a:rPr lang="en-GB" sz="1200" dirty="0" smtClean="0"/>
              <a:t>Do you think he is from </a:t>
            </a:r>
            <a:r>
              <a:rPr lang="en-GB" sz="1200" dirty="0" err="1" smtClean="0"/>
              <a:t>Kibera</a:t>
            </a:r>
            <a:r>
              <a:rPr lang="en-GB" sz="1200" dirty="0" smtClean="0"/>
              <a:t>? </a:t>
            </a:r>
            <a:r>
              <a:rPr lang="en-GB" sz="1200" dirty="0" smtClean="0"/>
              <a:t>Or Nairobi? Or somewhere else?</a:t>
            </a:r>
          </a:p>
          <a:p>
            <a:pPr marL="285750" indent="-285750">
              <a:buFont typeface="Arial" panose="020B0604020202020204" pitchFamily="34" charset="0"/>
              <a:buChar char="•"/>
            </a:pPr>
            <a:r>
              <a:rPr lang="en-GB" sz="1200" dirty="0" smtClean="0"/>
              <a:t>Could his perception of this place be affected by anything else?</a:t>
            </a:r>
          </a:p>
          <a:p>
            <a:pPr marL="285750" indent="-285750">
              <a:buFont typeface="Arial" panose="020B0604020202020204" pitchFamily="34" charset="0"/>
              <a:buChar char="•"/>
            </a:pPr>
            <a:r>
              <a:rPr lang="en-GB" sz="1200" dirty="0" smtClean="0"/>
              <a:t>How do you feel about </a:t>
            </a:r>
            <a:r>
              <a:rPr lang="en-GB" sz="1200" dirty="0" err="1" smtClean="0"/>
              <a:t>Kibera</a:t>
            </a:r>
            <a:r>
              <a:rPr lang="en-GB" sz="1200" dirty="0" smtClean="0"/>
              <a:t> after reading this?</a:t>
            </a:r>
          </a:p>
          <a:p>
            <a:pPr marL="285750" indent="-285750">
              <a:buFont typeface="Arial" panose="020B0604020202020204" pitchFamily="34" charset="0"/>
              <a:buChar char="•"/>
            </a:pPr>
            <a:r>
              <a:rPr lang="en-GB" sz="1200" dirty="0" smtClean="0"/>
              <a:t>If this is a travel </a:t>
            </a:r>
            <a:r>
              <a:rPr lang="en-GB" sz="1200" dirty="0" smtClean="0"/>
              <a:t>journal… </a:t>
            </a:r>
            <a:r>
              <a:rPr lang="en-GB" sz="1200" dirty="0" smtClean="0"/>
              <a:t>Would you visit </a:t>
            </a:r>
            <a:r>
              <a:rPr lang="en-GB" sz="1200" dirty="0" err="1" smtClean="0"/>
              <a:t>Kibera</a:t>
            </a:r>
            <a:r>
              <a:rPr lang="en-GB" sz="1200" dirty="0"/>
              <a:t> </a:t>
            </a:r>
            <a:r>
              <a:rPr lang="en-GB" sz="1200" dirty="0" smtClean="0"/>
              <a:t>after reading this?</a:t>
            </a:r>
          </a:p>
        </p:txBody>
      </p:sp>
      <p:pic>
        <p:nvPicPr>
          <p:cNvPr id="2050" name="Picture 2" descr="https://static.thenounproject.com/png/631590-200.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3218" y="7862231"/>
            <a:ext cx="682915" cy="68291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static.thenounproject.com/png/575550-200.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3319" y="584684"/>
            <a:ext cx="1015880" cy="101588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s://static.thenounproject.com/png/2855564-200.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8444" y="1744531"/>
            <a:ext cx="825629" cy="825629"/>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s://static.thenounproject.com/png/28787-200.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3817" y="4717774"/>
            <a:ext cx="844631" cy="844631"/>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https://static.thenounproject.com/png/3304476-200.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18027" y="6311254"/>
            <a:ext cx="802127" cy="802127"/>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https://static.thenounproject.com/png/156650-200.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36132" y="3574658"/>
            <a:ext cx="512461" cy="512461"/>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https://static.thenounproject.com/png/156650-200.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36067" y="3586304"/>
            <a:ext cx="500065" cy="5000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897692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99DA6CD-1593-4692-8172-0213A7706280}" type="slidenum">
              <a:rPr lang="en-GB" smtClean="0"/>
              <a:t>7</a:t>
            </a:fld>
            <a:endParaRPr lang="en-GB"/>
          </a:p>
        </p:txBody>
      </p:sp>
      <p:sp>
        <p:nvSpPr>
          <p:cNvPr id="5" name="Rectangle 4"/>
          <p:cNvSpPr/>
          <p:nvPr/>
        </p:nvSpPr>
        <p:spPr>
          <a:xfrm>
            <a:off x="3476004" y="9288806"/>
            <a:ext cx="2997200" cy="430887"/>
          </a:xfrm>
          <a:prstGeom prst="rect">
            <a:avLst/>
          </a:prstGeom>
        </p:spPr>
        <p:txBody>
          <a:bodyPr wrap="square">
            <a:spAutoFit/>
          </a:bodyPr>
          <a:lstStyle/>
          <a:p>
            <a:r>
              <a:rPr lang="en-GB" sz="1100" dirty="0">
                <a:hlinkClick r:id="rId2"/>
              </a:rPr>
              <a:t>https://www.theguardian.com/global-development/series/kibera-living-in-the-slum</a:t>
            </a:r>
            <a:endParaRPr lang="en-GB" sz="1100" dirty="0"/>
          </a:p>
        </p:txBody>
      </p:sp>
      <p:pic>
        <p:nvPicPr>
          <p:cNvPr id="6146" name="Picture 2" descr="Elsie Ayoo, 16, a young dancer, practices on a street corner in Kibera. Ballet is being taught at schools in Kibera through an arts programme run by charities Anno’s Africa and One Fine Da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2304" y="2443728"/>
            <a:ext cx="2857500" cy="190500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406400" y="4490969"/>
            <a:ext cx="2882900" cy="1200329"/>
          </a:xfrm>
          <a:prstGeom prst="rect">
            <a:avLst/>
          </a:prstGeom>
        </p:spPr>
        <p:txBody>
          <a:bodyPr wrap="square">
            <a:spAutoFit/>
          </a:bodyPr>
          <a:lstStyle/>
          <a:p>
            <a:r>
              <a:rPr lang="en-GB" sz="1200" dirty="0">
                <a:latin typeface="Consolas" panose="020B0609020204030204" pitchFamily="49" charset="0"/>
              </a:rPr>
              <a:t>Elsie </a:t>
            </a:r>
            <a:r>
              <a:rPr lang="en-GB" sz="1200" dirty="0" err="1">
                <a:latin typeface="Consolas" panose="020B0609020204030204" pitchFamily="49" charset="0"/>
              </a:rPr>
              <a:t>Ayoo</a:t>
            </a:r>
            <a:r>
              <a:rPr lang="en-GB" sz="1200" dirty="0">
                <a:latin typeface="Consolas" panose="020B0609020204030204" pitchFamily="49" charset="0"/>
              </a:rPr>
              <a:t>, 16, a young dancer, practises on a street corner in </a:t>
            </a:r>
            <a:r>
              <a:rPr lang="en-GB" sz="1200" dirty="0" err="1">
                <a:latin typeface="Consolas" panose="020B0609020204030204" pitchFamily="49" charset="0"/>
              </a:rPr>
              <a:t>Kibera</a:t>
            </a:r>
            <a:r>
              <a:rPr lang="en-GB" sz="1200" dirty="0">
                <a:latin typeface="Consolas" panose="020B0609020204030204" pitchFamily="49" charset="0"/>
              </a:rPr>
              <a:t>. Ballet is being taught at schools in </a:t>
            </a:r>
            <a:r>
              <a:rPr lang="en-GB" sz="1200" dirty="0" err="1">
                <a:latin typeface="Consolas" panose="020B0609020204030204" pitchFamily="49" charset="0"/>
              </a:rPr>
              <a:t>Kibera</a:t>
            </a:r>
            <a:r>
              <a:rPr lang="en-GB" sz="1200" dirty="0">
                <a:latin typeface="Consolas" panose="020B0609020204030204" pitchFamily="49" charset="0"/>
              </a:rPr>
              <a:t> through an arts programme run by charities Anno’s Africa and One Fine Day</a:t>
            </a:r>
          </a:p>
        </p:txBody>
      </p:sp>
      <p:pic>
        <p:nvPicPr>
          <p:cNvPr id="6148" name="Picture 4" descr="Stephen Okoth, known as Ondivow, is a 25-year-old filmmaker, photographer and model known for his colourful fashion. He has made it his mission to stand out on the streets of his hometown with his signature bright clothes bought from the second-hand market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78250" y="3476647"/>
            <a:ext cx="2857500" cy="1905000"/>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3500438" y="5459545"/>
            <a:ext cx="3238020" cy="1277273"/>
          </a:xfrm>
          <a:prstGeom prst="rect">
            <a:avLst/>
          </a:prstGeom>
        </p:spPr>
        <p:txBody>
          <a:bodyPr wrap="square">
            <a:spAutoFit/>
          </a:bodyPr>
          <a:lstStyle/>
          <a:p>
            <a:pPr algn="just"/>
            <a:r>
              <a:rPr lang="en-GB" sz="1100" dirty="0">
                <a:latin typeface="Consolas" panose="020B0609020204030204" pitchFamily="49" charset="0"/>
              </a:rPr>
              <a:t>Stephen </a:t>
            </a:r>
            <a:r>
              <a:rPr lang="en-GB" sz="1100" dirty="0" err="1">
                <a:latin typeface="Consolas" panose="020B0609020204030204" pitchFamily="49" charset="0"/>
              </a:rPr>
              <a:t>Okoth</a:t>
            </a:r>
            <a:r>
              <a:rPr lang="en-GB" sz="1100" dirty="0">
                <a:latin typeface="Consolas" panose="020B0609020204030204" pitchFamily="49" charset="0"/>
              </a:rPr>
              <a:t>, known as </a:t>
            </a:r>
            <a:r>
              <a:rPr lang="en-GB" sz="1100" dirty="0" err="1">
                <a:latin typeface="Consolas" panose="020B0609020204030204" pitchFamily="49" charset="0"/>
              </a:rPr>
              <a:t>Ondivow</a:t>
            </a:r>
            <a:r>
              <a:rPr lang="en-GB" sz="1100" dirty="0">
                <a:latin typeface="Consolas" panose="020B0609020204030204" pitchFamily="49" charset="0"/>
              </a:rPr>
              <a:t>, is a 25-year-old filmmaker, photographer and model known for his colourful fashion. He says he has made it his mission to stand out on the streets of his hometown with his signature bright clothes bought from the second-hand markets</a:t>
            </a:r>
          </a:p>
        </p:txBody>
      </p:sp>
      <p:pic>
        <p:nvPicPr>
          <p:cNvPr id="6150" name="Picture 6" descr="A woman watches as young men try to extinguish a blaze that destroyed her entire business. Domestic fires are common in Kibera where cooking fires and small stoves are used inside wooden shack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1800" y="6228081"/>
            <a:ext cx="2857500" cy="1905000"/>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406400" y="8244769"/>
            <a:ext cx="2882900" cy="1384995"/>
          </a:xfrm>
          <a:prstGeom prst="rect">
            <a:avLst/>
          </a:prstGeom>
        </p:spPr>
        <p:txBody>
          <a:bodyPr wrap="square">
            <a:spAutoFit/>
          </a:bodyPr>
          <a:lstStyle/>
          <a:p>
            <a:pPr algn="just"/>
            <a:r>
              <a:rPr lang="en-GB" sz="1200" dirty="0">
                <a:latin typeface="Consolas" panose="020B0609020204030204" pitchFamily="49" charset="0"/>
              </a:rPr>
              <a:t>A woman watches as young men try to extinguish a blaze that destroyed her entire business. Domestic fires are common in </a:t>
            </a:r>
            <a:r>
              <a:rPr lang="en-GB" sz="1200" dirty="0" err="1">
                <a:latin typeface="Consolas" panose="020B0609020204030204" pitchFamily="49" charset="0"/>
              </a:rPr>
              <a:t>Kibera</a:t>
            </a:r>
            <a:r>
              <a:rPr lang="en-GB" sz="1200" dirty="0">
                <a:latin typeface="Consolas" panose="020B0609020204030204" pitchFamily="49" charset="0"/>
              </a:rPr>
              <a:t> where cooking fires and small stoves are used inside wooden shacks</a:t>
            </a:r>
          </a:p>
        </p:txBody>
      </p:sp>
      <p:pic>
        <p:nvPicPr>
          <p:cNvPr id="6152" name="Picture 8" descr="Kibera at night, September 201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78250" y="6921500"/>
            <a:ext cx="2857500" cy="1905000"/>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p:cNvSpPr/>
          <p:nvPr/>
        </p:nvSpPr>
        <p:spPr>
          <a:xfrm>
            <a:off x="3778250" y="8904398"/>
            <a:ext cx="3429000" cy="276999"/>
          </a:xfrm>
          <a:prstGeom prst="rect">
            <a:avLst/>
          </a:prstGeom>
        </p:spPr>
        <p:txBody>
          <a:bodyPr>
            <a:spAutoFit/>
          </a:bodyPr>
          <a:lstStyle/>
          <a:p>
            <a:r>
              <a:rPr lang="en-GB" sz="1200" dirty="0" err="1">
                <a:latin typeface="Consolas" panose="020B0609020204030204" pitchFamily="49" charset="0"/>
              </a:rPr>
              <a:t>Kibera</a:t>
            </a:r>
            <a:r>
              <a:rPr lang="en-GB" sz="1200" dirty="0">
                <a:latin typeface="Consolas" panose="020B0609020204030204" pitchFamily="49" charset="0"/>
              </a:rPr>
              <a:t> at night, September 2018</a:t>
            </a:r>
          </a:p>
        </p:txBody>
      </p:sp>
      <p:pic>
        <p:nvPicPr>
          <p:cNvPr id="6154" name="Picture 10" descr="Two friends from Olympic primary school walk home along Kibera’s train track."/>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615704" y="756581"/>
            <a:ext cx="2857500" cy="1905000"/>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p:cNvSpPr/>
          <p:nvPr/>
        </p:nvSpPr>
        <p:spPr>
          <a:xfrm>
            <a:off x="1351722" y="1106501"/>
            <a:ext cx="2148716" cy="830997"/>
          </a:xfrm>
          <a:prstGeom prst="rect">
            <a:avLst/>
          </a:prstGeom>
        </p:spPr>
        <p:txBody>
          <a:bodyPr wrap="square">
            <a:spAutoFit/>
          </a:bodyPr>
          <a:lstStyle/>
          <a:p>
            <a:pPr algn="just"/>
            <a:r>
              <a:rPr lang="en-GB" sz="1200" dirty="0">
                <a:latin typeface="Consolas" panose="020B0609020204030204" pitchFamily="49" charset="0"/>
              </a:rPr>
              <a:t>Two friends from Olympic primary school walk home along </a:t>
            </a:r>
            <a:r>
              <a:rPr lang="en-GB" sz="1200" dirty="0" err="1">
                <a:latin typeface="Consolas" panose="020B0609020204030204" pitchFamily="49" charset="0"/>
              </a:rPr>
              <a:t>Kibera’s</a:t>
            </a:r>
            <a:r>
              <a:rPr lang="en-GB" sz="1200" dirty="0">
                <a:latin typeface="Consolas" panose="020B0609020204030204" pitchFamily="49" charset="0"/>
              </a:rPr>
              <a:t> train track</a:t>
            </a:r>
          </a:p>
        </p:txBody>
      </p:sp>
      <p:sp>
        <p:nvSpPr>
          <p:cNvPr id="2" name="TextBox 1"/>
          <p:cNvSpPr txBox="1"/>
          <p:nvPr/>
        </p:nvSpPr>
        <p:spPr>
          <a:xfrm>
            <a:off x="482304" y="389433"/>
            <a:ext cx="2756491" cy="369332"/>
          </a:xfrm>
          <a:prstGeom prst="rect">
            <a:avLst/>
          </a:prstGeom>
          <a:noFill/>
          <a:ln w="57150">
            <a:solidFill>
              <a:schemeClr val="tx1"/>
            </a:solidFill>
          </a:ln>
        </p:spPr>
        <p:txBody>
          <a:bodyPr wrap="square" rtlCol="0">
            <a:spAutoFit/>
          </a:bodyPr>
          <a:lstStyle/>
          <a:p>
            <a:r>
              <a:rPr lang="en-GB" dirty="0" smtClean="0"/>
              <a:t>Figure 20: Photos of </a:t>
            </a:r>
            <a:r>
              <a:rPr lang="en-GB" dirty="0" err="1" smtClean="0"/>
              <a:t>Kibera</a:t>
            </a:r>
            <a:endParaRPr lang="en-GB" dirty="0"/>
          </a:p>
        </p:txBody>
      </p:sp>
    </p:spTree>
    <p:extLst>
      <p:ext uri="{BB962C8B-B14F-4D97-AF65-F5344CB8AC3E}">
        <p14:creationId xmlns:p14="http://schemas.microsoft.com/office/powerpoint/2010/main" val="37349040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0388" y="679805"/>
            <a:ext cx="5915025" cy="920395"/>
          </a:xfrm>
        </p:spPr>
        <p:txBody>
          <a:bodyPr/>
          <a:lstStyle/>
          <a:p>
            <a:r>
              <a:rPr lang="en-GB" dirty="0" smtClean="0">
                <a:latin typeface="Consolas" panose="020B0609020204030204" pitchFamily="49" charset="0"/>
              </a:rPr>
              <a:t>References</a:t>
            </a:r>
            <a:endParaRPr lang="en-GB" dirty="0">
              <a:latin typeface="Consolas" panose="020B0609020204030204" pitchFamily="49" charset="0"/>
            </a:endParaRPr>
          </a:p>
        </p:txBody>
      </p:sp>
      <p:sp>
        <p:nvSpPr>
          <p:cNvPr id="4" name="Slide Number Placeholder 3"/>
          <p:cNvSpPr>
            <a:spLocks noGrp="1"/>
          </p:cNvSpPr>
          <p:nvPr>
            <p:ph type="sldNum" sz="quarter" idx="12"/>
          </p:nvPr>
        </p:nvSpPr>
        <p:spPr/>
        <p:txBody>
          <a:bodyPr/>
          <a:lstStyle/>
          <a:p>
            <a:fld id="{599DA6CD-1593-4692-8172-0213A7706280}" type="slidenum">
              <a:rPr lang="en-GB" smtClean="0"/>
              <a:t>8</a:t>
            </a:fld>
            <a:endParaRPr lang="en-GB"/>
          </a:p>
        </p:txBody>
      </p:sp>
      <p:sp>
        <p:nvSpPr>
          <p:cNvPr id="5" name="TextBox 4"/>
          <p:cNvSpPr txBox="1"/>
          <p:nvPr/>
        </p:nvSpPr>
        <p:spPr>
          <a:xfrm>
            <a:off x="560388" y="1600200"/>
            <a:ext cx="5915026" cy="6986528"/>
          </a:xfrm>
          <a:prstGeom prst="rect">
            <a:avLst/>
          </a:prstGeom>
          <a:noFill/>
          <a:ln>
            <a:solidFill>
              <a:schemeClr val="tx1"/>
            </a:solidFill>
          </a:ln>
        </p:spPr>
        <p:txBody>
          <a:bodyPr wrap="square" rtlCol="0">
            <a:spAutoFit/>
          </a:bodyPr>
          <a:lstStyle/>
          <a:p>
            <a:r>
              <a:rPr lang="en-GB" b="1" dirty="0" smtClean="0"/>
              <a:t>Section B</a:t>
            </a:r>
            <a:endParaRPr lang="en-GB" b="1" dirty="0" smtClean="0">
              <a:hlinkClick r:id="rId2"/>
            </a:endParaRPr>
          </a:p>
          <a:p>
            <a:endParaRPr lang="en-GB" dirty="0">
              <a:hlinkClick r:id="rId2"/>
            </a:endParaRPr>
          </a:p>
          <a:p>
            <a:r>
              <a:rPr lang="en-GB" sz="1200" smtClean="0"/>
              <a:t>Figure </a:t>
            </a:r>
            <a:r>
              <a:rPr lang="en-GB" sz="1200" dirty="0" smtClean="0"/>
              <a:t>9 </a:t>
            </a:r>
            <a:r>
              <a:rPr lang="en-GB" sz="1200" dirty="0" smtClean="0">
                <a:hlinkClick r:id="rId2"/>
              </a:rPr>
              <a:t>https</a:t>
            </a:r>
            <a:r>
              <a:rPr lang="en-GB" sz="1200" dirty="0">
                <a:hlinkClick r:id="rId2"/>
              </a:rPr>
              <a:t>://</a:t>
            </a:r>
            <a:r>
              <a:rPr lang="en-GB" sz="1200" dirty="0" smtClean="0">
                <a:hlinkClick r:id="rId2"/>
              </a:rPr>
              <a:t>www.bbc.co.uk/bitesize/guides/zs6m82p/revision/2</a:t>
            </a:r>
            <a:endParaRPr lang="en-GB" sz="1200" dirty="0" smtClean="0"/>
          </a:p>
          <a:p>
            <a:endParaRPr lang="en-GB" sz="1200" dirty="0"/>
          </a:p>
          <a:p>
            <a:r>
              <a:rPr lang="en-GB" sz="1200" dirty="0" smtClean="0"/>
              <a:t>Figure 10: Photo from - </a:t>
            </a:r>
            <a:r>
              <a:rPr lang="en-GB" sz="1200" dirty="0">
                <a:hlinkClick r:id="rId3"/>
              </a:rPr>
              <a:t>https://www.eoi.es/blogs/imsd/replacing-shanty-towns-by-green-buildings-a-realistic-solution</a:t>
            </a:r>
            <a:r>
              <a:rPr lang="en-GB" sz="1200" dirty="0" smtClean="0">
                <a:hlinkClick r:id="rId3"/>
              </a:rPr>
              <a:t>/</a:t>
            </a:r>
            <a:endParaRPr lang="en-GB" sz="1200" dirty="0" smtClean="0"/>
          </a:p>
          <a:p>
            <a:endParaRPr lang="en-GB" sz="1200" dirty="0"/>
          </a:p>
          <a:p>
            <a:endParaRPr lang="en-GB" sz="1200" dirty="0" smtClean="0"/>
          </a:p>
          <a:p>
            <a:r>
              <a:rPr lang="en-GB" sz="1200" dirty="0" smtClean="0"/>
              <a:t>Figure 11: Urban populations by region </a:t>
            </a:r>
            <a:r>
              <a:rPr lang="en-GB" sz="1200" dirty="0">
                <a:hlinkClick r:id="rId4"/>
              </a:rPr>
              <a:t>https://newclimateeconomy.report/2018/cities</a:t>
            </a:r>
            <a:r>
              <a:rPr lang="en-GB" sz="1200" dirty="0" smtClean="0">
                <a:hlinkClick r:id="rId4"/>
              </a:rPr>
              <a:t>/</a:t>
            </a:r>
            <a:endParaRPr lang="en-GB" sz="1200" dirty="0" smtClean="0"/>
          </a:p>
          <a:p>
            <a:endParaRPr lang="en-GB" sz="1200" dirty="0"/>
          </a:p>
          <a:p>
            <a:r>
              <a:rPr lang="en-GB" sz="1200" dirty="0" smtClean="0"/>
              <a:t>Figure 13: </a:t>
            </a:r>
            <a:r>
              <a:rPr lang="en-GB" sz="1200" dirty="0">
                <a:hlinkClick r:id="rId5"/>
              </a:rPr>
              <a:t>https://</a:t>
            </a:r>
            <a:r>
              <a:rPr lang="en-GB" sz="1200" dirty="0" smtClean="0">
                <a:hlinkClick r:id="rId5"/>
              </a:rPr>
              <a:t>www.kibera.org.uk/Reports/Nairobi%20Slum%20Survey%202012.pdf</a:t>
            </a:r>
            <a:endParaRPr lang="en-GB" sz="1200" dirty="0" smtClean="0"/>
          </a:p>
          <a:p>
            <a:endParaRPr lang="en-GB" sz="1200" dirty="0"/>
          </a:p>
          <a:p>
            <a:r>
              <a:rPr lang="en-GB" sz="1200" dirty="0"/>
              <a:t>F</a:t>
            </a:r>
            <a:r>
              <a:rPr lang="en-GB" sz="1200" dirty="0" smtClean="0"/>
              <a:t>igure 14: </a:t>
            </a:r>
            <a:r>
              <a:rPr lang="en-GB" sz="1200" dirty="0">
                <a:hlinkClick r:id="rId6"/>
              </a:rPr>
              <a:t>http://maptd.com/urban-africa-slum-populations</a:t>
            </a:r>
            <a:r>
              <a:rPr lang="en-GB" sz="1200" dirty="0" smtClean="0">
                <a:hlinkClick r:id="rId6"/>
              </a:rPr>
              <a:t>/</a:t>
            </a:r>
            <a:endParaRPr lang="en-GB" sz="1200" dirty="0" smtClean="0"/>
          </a:p>
          <a:p>
            <a:endParaRPr lang="en-GB" sz="1200" dirty="0"/>
          </a:p>
          <a:p>
            <a:r>
              <a:rPr lang="en-GB" sz="1200" dirty="0" smtClean="0"/>
              <a:t>Figure 15: </a:t>
            </a:r>
            <a:r>
              <a:rPr lang="en-GB" sz="1200" dirty="0">
                <a:hlinkClick r:id="rId5"/>
              </a:rPr>
              <a:t>https://www.kibera.org.uk/Reports/Nairobi%20Slum%20Survey%202012.pdf</a:t>
            </a:r>
            <a:endParaRPr lang="en-GB" sz="1200" dirty="0"/>
          </a:p>
          <a:p>
            <a:endParaRPr lang="en-GB" sz="1200" dirty="0"/>
          </a:p>
          <a:p>
            <a:r>
              <a:rPr lang="en-GB" sz="1200" dirty="0" smtClean="0"/>
              <a:t>Figure 16: From </a:t>
            </a:r>
            <a:r>
              <a:rPr lang="en-GB" sz="1200" i="1" dirty="0" smtClean="0"/>
              <a:t>Global </a:t>
            </a:r>
            <a:r>
              <a:rPr lang="en-GB" sz="1200" i="1" dirty="0"/>
              <a:t>Monitoring Report</a:t>
            </a:r>
            <a:r>
              <a:rPr lang="en-GB" sz="1200" dirty="0"/>
              <a:t> (GMR) 2013, released </a:t>
            </a:r>
            <a:r>
              <a:rPr lang="en-GB" sz="1200" dirty="0" smtClean="0"/>
              <a:t>17/04/13 </a:t>
            </a:r>
            <a:r>
              <a:rPr lang="en-GB" sz="1200" dirty="0"/>
              <a:t>by the World Bank and International Monetary Fund (IMF</a:t>
            </a:r>
            <a:r>
              <a:rPr lang="en-GB" sz="1200" dirty="0" smtClean="0"/>
              <a:t>)– quoted in </a:t>
            </a:r>
            <a:r>
              <a:rPr lang="en-GB" sz="1200" dirty="0">
                <a:hlinkClick r:id="rId7"/>
              </a:rPr>
              <a:t>https://</a:t>
            </a:r>
            <a:r>
              <a:rPr lang="en-GB" sz="1200" dirty="0" smtClean="0">
                <a:hlinkClick r:id="rId7"/>
              </a:rPr>
              <a:t>www.theguardian.com/global-development/2013/apr/17/urbanisation-force-good-jobs-services</a:t>
            </a:r>
            <a:r>
              <a:rPr lang="en-GB" sz="1200" dirty="0" smtClean="0"/>
              <a:t> accessed on 24/04/20</a:t>
            </a:r>
          </a:p>
          <a:p>
            <a:endParaRPr lang="en-GB" sz="1200" dirty="0">
              <a:hlinkClick r:id="rId8"/>
            </a:endParaRPr>
          </a:p>
          <a:p>
            <a:r>
              <a:rPr lang="en-GB" sz="1200" dirty="0" smtClean="0"/>
              <a:t>Figure 17: </a:t>
            </a:r>
            <a:r>
              <a:rPr lang="en-GB" sz="1200" dirty="0" smtClean="0">
                <a:hlinkClick r:id="rId8"/>
              </a:rPr>
              <a:t>https</a:t>
            </a:r>
            <a:r>
              <a:rPr lang="en-GB" sz="1200" dirty="0">
                <a:hlinkClick r:id="rId8"/>
              </a:rPr>
              <a:t>://www.mypsup.org</a:t>
            </a:r>
            <a:r>
              <a:rPr lang="en-GB" sz="1200" dirty="0" smtClean="0">
                <a:hlinkClick r:id="rId8"/>
              </a:rPr>
              <a:t>/</a:t>
            </a:r>
            <a:endParaRPr lang="en-GB" sz="1200" dirty="0" smtClean="0"/>
          </a:p>
          <a:p>
            <a:endParaRPr lang="en-GB" sz="1200" dirty="0"/>
          </a:p>
          <a:p>
            <a:r>
              <a:rPr lang="en-GB" sz="1200" dirty="0" smtClean="0"/>
              <a:t>Figure 18: </a:t>
            </a:r>
            <a:r>
              <a:rPr lang="en-GB" sz="1200" dirty="0">
                <a:hlinkClick r:id="rId9"/>
              </a:rPr>
              <a:t>https://</a:t>
            </a:r>
            <a:r>
              <a:rPr lang="en-GB" sz="1200" dirty="0" smtClean="0">
                <a:hlinkClick r:id="rId9"/>
              </a:rPr>
              <a:t>www.independent.co.uk/news/world/africa/lagos-inside-the-ultimate-mega-city-1945246.html</a:t>
            </a:r>
            <a:endParaRPr lang="en-GB" sz="1200" dirty="0" smtClean="0"/>
          </a:p>
          <a:p>
            <a:endParaRPr lang="en-GB" sz="1200" dirty="0"/>
          </a:p>
          <a:p>
            <a:r>
              <a:rPr lang="en-GB" sz="1200" dirty="0" smtClean="0"/>
              <a:t>Figure 19: Extract from Bill Bryson‘s African diary; 2002. Doubleday</a:t>
            </a:r>
          </a:p>
          <a:p>
            <a:endParaRPr lang="en-GB" sz="1200" dirty="0"/>
          </a:p>
          <a:p>
            <a:r>
              <a:rPr lang="en-GB" sz="1200" dirty="0" smtClean="0"/>
              <a:t>Figure 20: </a:t>
            </a:r>
            <a:r>
              <a:rPr lang="en-GB" sz="1200" dirty="0">
                <a:hlinkClick r:id="rId10"/>
              </a:rPr>
              <a:t>https://</a:t>
            </a:r>
            <a:r>
              <a:rPr lang="en-GB" sz="1200" dirty="0" smtClean="0">
                <a:hlinkClick r:id="rId10"/>
              </a:rPr>
              <a:t>www.theguardian.com/global-development/series/kibera-living-in-the-slum</a:t>
            </a:r>
            <a:r>
              <a:rPr lang="en-GB" sz="1200" dirty="0" smtClean="0"/>
              <a:t> - all photo credits listed on website</a:t>
            </a:r>
            <a:endParaRPr lang="en-GB" sz="1200" dirty="0"/>
          </a:p>
          <a:p>
            <a:endParaRPr lang="en-GB" sz="1200" dirty="0" smtClean="0"/>
          </a:p>
          <a:p>
            <a:endParaRPr lang="en-GB" sz="1200" dirty="0"/>
          </a:p>
          <a:p>
            <a:endParaRPr lang="en-GB" sz="1200" dirty="0"/>
          </a:p>
          <a:p>
            <a:endParaRPr lang="en-GB" sz="1200" dirty="0"/>
          </a:p>
          <a:p>
            <a:endParaRPr lang="en-GB" sz="1200" dirty="0"/>
          </a:p>
          <a:p>
            <a:endParaRPr lang="en-GB" sz="1200" dirty="0"/>
          </a:p>
        </p:txBody>
      </p:sp>
      <p:pic>
        <p:nvPicPr>
          <p:cNvPr id="1026" name="Picture 2" descr="https://static.thenounproject.com/png/3311613-200.pn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5459895" y="679805"/>
            <a:ext cx="761862" cy="7618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13749306"/>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TotalTime>
  <Words>1901</Words>
  <Application>Microsoft Office PowerPoint</Application>
  <PresentationFormat>A4 Paper (210x297 mm)</PresentationFormat>
  <Paragraphs>176</Paragraphs>
  <Slides>8</Slides>
  <Notes>2</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8</vt:i4>
      </vt:variant>
    </vt:vector>
  </HeadingPairs>
  <TitlesOfParts>
    <vt:vector size="19" baseType="lpstr">
      <vt:lpstr>AniTypewriter</vt:lpstr>
      <vt:lpstr>Arial</vt:lpstr>
      <vt:lpstr>Arial</vt:lpstr>
      <vt:lpstr>Calibri</vt:lpstr>
      <vt:lpstr>Calibri Light</vt:lpstr>
      <vt:lpstr>Consolas</vt:lpstr>
      <vt:lpstr>Independent Serif</vt:lpstr>
      <vt:lpstr>ReithSans</vt:lpstr>
      <vt:lpstr>Source Code Pro</vt:lpstr>
      <vt:lpstr>Times New Roman</vt:lpstr>
      <vt:lpstr>Office Theme</vt:lpstr>
      <vt:lpstr>SECTION B:</vt:lpstr>
      <vt:lpstr>Figure 11 – Percentage of urban population living in slums by region 1990-2014</vt:lpstr>
      <vt:lpstr>PowerPoint Presentation</vt:lpstr>
      <vt:lpstr>PowerPoint Presentation</vt:lpstr>
      <vt:lpstr>PowerPoint Presentation</vt:lpstr>
      <vt:lpstr>PowerPoint Presentation</vt:lpstr>
      <vt:lpstr>PowerPoint Presentation</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SECTION B:</dc:title>
  <dc:creator>Administrator</dc:creator>
  <cp:lastModifiedBy>Administrator</cp:lastModifiedBy>
  <cp:revision>10</cp:revision>
  <dcterms:created xsi:type="dcterms:W3CDTF">2020-04-29T20:51:03Z</dcterms:created>
  <dcterms:modified xsi:type="dcterms:W3CDTF">2020-04-30T13:42:40Z</dcterms:modified>
</cp:coreProperties>
</file>